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6" r:id="rId6"/>
    <p:sldId id="260" r:id="rId7"/>
    <p:sldId id="262" r:id="rId8"/>
    <p:sldId id="264" r:id="rId9"/>
  </p:sldIdLst>
  <p:sldSz cx="18288000" cy="10287000"/>
  <p:notesSz cx="6858000" cy="9144000"/>
  <p:embeddedFontLst>
    <p:embeddedFont>
      <p:font typeface="Barlow Condensed" panose="00000506000000000000" pitchFamily="2" charset="0"/>
      <p:regular r:id="rId10"/>
      <p:bold r:id="rId11"/>
      <p:italic r:id="rId12"/>
      <p:boldItalic r:id="rId13"/>
    </p:embeddedFont>
    <p:embeddedFont>
      <p:font typeface="Barlow Condensed Medium" panose="00000606000000000000" pitchFamily="2" charset="0"/>
      <p:regular r:id="rId14"/>
      <p:italic r:id="rId15"/>
    </p:embeddedFont>
    <p:embeddedFont>
      <p:font typeface="Barlow Condensed Semi-Bold" panose="020B0604020202020204" charset="0"/>
      <p:regular r:id="rId16"/>
    </p:embeddedFont>
    <p:embeddedFont>
      <p:font typeface="Montserrat" panose="00000500000000000000" pitchFamily="2"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0" autoAdjust="0"/>
    <p:restoredTop sz="94622" autoAdjust="0"/>
  </p:normalViewPr>
  <p:slideViewPr>
    <p:cSldViewPr>
      <p:cViewPr varScale="1">
        <p:scale>
          <a:sx n="47" d="100"/>
          <a:sy n="47" d="100"/>
        </p:scale>
        <p:origin x="9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rot="-2440431">
            <a:off x="7460570" y="617220"/>
            <a:ext cx="13790593" cy="14960209"/>
          </a:xfrm>
          <a:custGeom>
            <a:avLst/>
            <a:gdLst/>
            <a:ahLst/>
            <a:cxnLst/>
            <a:rect l="l" t="t" r="r" b="b"/>
            <a:pathLst>
              <a:path w="13790593" h="14960209">
                <a:moveTo>
                  <a:pt x="0" y="0"/>
                </a:moveTo>
                <a:lnTo>
                  <a:pt x="13790593" y="0"/>
                </a:lnTo>
                <a:lnTo>
                  <a:pt x="13790593" y="14960209"/>
                </a:lnTo>
                <a:lnTo>
                  <a:pt x="0" y="14960209"/>
                </a:lnTo>
                <a:lnTo>
                  <a:pt x="0" y="0"/>
                </a:lnTo>
                <a:close/>
              </a:path>
            </a:pathLst>
          </a:custGeom>
          <a:blipFill>
            <a:blip r:embed="rId3">
              <a:alphaModFix amt="5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6842143">
            <a:off x="-6727646" y="-5312113"/>
            <a:ext cx="15512693" cy="12681626"/>
          </a:xfrm>
          <a:custGeom>
            <a:avLst/>
            <a:gdLst/>
            <a:ahLst/>
            <a:cxnLst/>
            <a:rect l="l" t="t" r="r" b="b"/>
            <a:pathLst>
              <a:path w="15512693" h="12681626">
                <a:moveTo>
                  <a:pt x="0" y="0"/>
                </a:moveTo>
                <a:lnTo>
                  <a:pt x="15512692" y="0"/>
                </a:lnTo>
                <a:lnTo>
                  <a:pt x="15512692" y="12681626"/>
                </a:lnTo>
                <a:lnTo>
                  <a:pt x="0" y="12681626"/>
                </a:lnTo>
                <a:lnTo>
                  <a:pt x="0" y="0"/>
                </a:lnTo>
                <a:close/>
              </a:path>
            </a:pathLst>
          </a:custGeom>
          <a:blipFill>
            <a:blip r:embed="rId5">
              <a:alphaModFix amt="73000"/>
            </a:blip>
            <a:stretch>
              <a:fillRect/>
            </a:stretch>
          </a:blipFill>
        </p:spPr>
        <p:txBody>
          <a:bodyPr/>
          <a:lstStyle/>
          <a:p>
            <a:endParaRPr lang="en-US"/>
          </a:p>
        </p:txBody>
      </p:sp>
      <p:grpSp>
        <p:nvGrpSpPr>
          <p:cNvPr id="7" name="Group 7"/>
          <p:cNvGrpSpPr/>
          <p:nvPr/>
        </p:nvGrpSpPr>
        <p:grpSpPr>
          <a:xfrm>
            <a:off x="1304034" y="7760832"/>
            <a:ext cx="5281699" cy="1524000"/>
            <a:chOff x="0" y="0"/>
            <a:chExt cx="1010608" cy="211830"/>
          </a:xfrm>
        </p:grpSpPr>
        <p:sp>
          <p:nvSpPr>
            <p:cNvPr id="8" name="Freeform 8"/>
            <p:cNvSpPr/>
            <p:nvPr/>
          </p:nvSpPr>
          <p:spPr>
            <a:xfrm>
              <a:off x="0" y="0"/>
              <a:ext cx="1010608" cy="211830"/>
            </a:xfrm>
            <a:custGeom>
              <a:avLst/>
              <a:gdLst/>
              <a:ahLst/>
              <a:cxnLst/>
              <a:rect l="l" t="t" r="r" b="b"/>
              <a:pathLst>
                <a:path w="1010608" h="211830">
                  <a:moveTo>
                    <a:pt x="44388" y="0"/>
                  </a:moveTo>
                  <a:lnTo>
                    <a:pt x="966220" y="0"/>
                  </a:lnTo>
                  <a:cubicBezTo>
                    <a:pt x="977992" y="0"/>
                    <a:pt x="989282" y="4677"/>
                    <a:pt x="997607" y="13001"/>
                  </a:cubicBezTo>
                  <a:cubicBezTo>
                    <a:pt x="1005931" y="21325"/>
                    <a:pt x="1010608" y="32615"/>
                    <a:pt x="1010608" y="44388"/>
                  </a:cubicBezTo>
                  <a:lnTo>
                    <a:pt x="1010608" y="167442"/>
                  </a:lnTo>
                  <a:cubicBezTo>
                    <a:pt x="1010608" y="179214"/>
                    <a:pt x="1005931" y="190505"/>
                    <a:pt x="997607" y="198829"/>
                  </a:cubicBezTo>
                  <a:cubicBezTo>
                    <a:pt x="989282" y="207153"/>
                    <a:pt x="977992" y="211830"/>
                    <a:pt x="966220" y="211830"/>
                  </a:cubicBezTo>
                  <a:lnTo>
                    <a:pt x="44388" y="211830"/>
                  </a:lnTo>
                  <a:cubicBezTo>
                    <a:pt x="32615" y="211830"/>
                    <a:pt x="21325" y="207153"/>
                    <a:pt x="13001" y="198829"/>
                  </a:cubicBezTo>
                  <a:cubicBezTo>
                    <a:pt x="4677" y="190505"/>
                    <a:pt x="0" y="179214"/>
                    <a:pt x="0" y="167442"/>
                  </a:cubicBezTo>
                  <a:lnTo>
                    <a:pt x="0" y="44388"/>
                  </a:lnTo>
                  <a:cubicBezTo>
                    <a:pt x="0" y="32615"/>
                    <a:pt x="4677" y="21325"/>
                    <a:pt x="13001" y="13001"/>
                  </a:cubicBezTo>
                  <a:cubicBezTo>
                    <a:pt x="21325" y="4677"/>
                    <a:pt x="32615" y="0"/>
                    <a:pt x="44388" y="0"/>
                  </a:cubicBezTo>
                  <a:close/>
                </a:path>
              </a:pathLst>
            </a:custGeom>
            <a:gradFill rotWithShape="1">
              <a:gsLst>
                <a:gs pos="0">
                  <a:srgbClr val="FF5757">
                    <a:alpha val="100000"/>
                  </a:srgbClr>
                </a:gs>
                <a:gs pos="100000">
                  <a:srgbClr val="8C52FF">
                    <a:alpha val="100000"/>
                  </a:srgbClr>
                </a:gs>
              </a:gsLst>
              <a:lin ang="0"/>
            </a:gradFill>
          </p:spPr>
          <p:txBody>
            <a:bodyPr/>
            <a:lstStyle/>
            <a:p>
              <a:endParaRPr lang="en-US" dirty="0"/>
            </a:p>
          </p:txBody>
        </p:sp>
        <p:sp>
          <p:nvSpPr>
            <p:cNvPr id="9" name="TextBox 9"/>
            <p:cNvSpPr txBox="1"/>
            <p:nvPr/>
          </p:nvSpPr>
          <p:spPr>
            <a:xfrm>
              <a:off x="0" y="-247650"/>
              <a:ext cx="1010608" cy="459480"/>
            </a:xfrm>
            <a:prstGeom prst="rect">
              <a:avLst/>
            </a:prstGeom>
          </p:spPr>
          <p:txBody>
            <a:bodyPr lIns="50800" tIns="50800" rIns="50800" bIns="50800" rtlCol="0" anchor="ctr"/>
            <a:lstStyle/>
            <a:p>
              <a:pPr algn="ctr">
                <a:lnSpc>
                  <a:spcPts val="5062"/>
                </a:lnSpc>
              </a:pPr>
              <a:endParaRPr/>
            </a:p>
          </p:txBody>
        </p:sp>
      </p:grpSp>
      <p:sp>
        <p:nvSpPr>
          <p:cNvPr id="10" name="TextBox 10"/>
          <p:cNvSpPr txBox="1"/>
          <p:nvPr/>
        </p:nvSpPr>
        <p:spPr>
          <a:xfrm>
            <a:off x="1652157" y="3501171"/>
            <a:ext cx="5321005" cy="1226490"/>
          </a:xfrm>
          <a:prstGeom prst="rect">
            <a:avLst/>
          </a:prstGeom>
        </p:spPr>
        <p:txBody>
          <a:bodyPr lIns="0" tIns="0" rIns="0" bIns="0" rtlCol="0" anchor="t">
            <a:spAutoFit/>
          </a:bodyPr>
          <a:lstStyle/>
          <a:p>
            <a:pPr algn="l">
              <a:lnSpc>
                <a:spcPts val="10504"/>
              </a:lnSpc>
            </a:pPr>
            <a:r>
              <a:rPr lang="en-US" sz="8444" b="1" spc="-194" dirty="0">
                <a:solidFill>
                  <a:srgbClr val="FFFFFF"/>
                </a:solidFill>
                <a:latin typeface="Barlow Condensed Semi-Bold"/>
                <a:ea typeface="Barlow Condensed Semi-Bold"/>
                <a:cs typeface="Barlow Condensed Semi-Bold"/>
                <a:sym typeface="Barlow Condensed Semi-Bold"/>
              </a:rPr>
              <a:t>Natural</a:t>
            </a:r>
          </a:p>
        </p:txBody>
      </p:sp>
      <p:sp>
        <p:nvSpPr>
          <p:cNvPr id="11" name="TextBox 11"/>
          <p:cNvSpPr txBox="1"/>
          <p:nvPr/>
        </p:nvSpPr>
        <p:spPr>
          <a:xfrm>
            <a:off x="1652157" y="4461291"/>
            <a:ext cx="4045698" cy="1226490"/>
          </a:xfrm>
          <a:prstGeom prst="rect">
            <a:avLst/>
          </a:prstGeom>
        </p:spPr>
        <p:txBody>
          <a:bodyPr lIns="0" tIns="0" rIns="0" bIns="0" rtlCol="0" anchor="t">
            <a:spAutoFit/>
          </a:bodyPr>
          <a:lstStyle/>
          <a:p>
            <a:pPr algn="l">
              <a:lnSpc>
                <a:spcPts val="10504"/>
              </a:lnSpc>
            </a:pPr>
            <a:r>
              <a:rPr lang="en-US" sz="8444" b="1" spc="-194" dirty="0">
                <a:solidFill>
                  <a:srgbClr val="FF654A"/>
                </a:solidFill>
                <a:latin typeface="Barlow Condensed Semi-Bold"/>
                <a:ea typeface="Barlow Condensed Semi-Bold"/>
                <a:cs typeface="Barlow Condensed Semi-Bold"/>
                <a:sym typeface="Barlow Condensed Semi-Bold"/>
              </a:rPr>
              <a:t>Processing</a:t>
            </a:r>
          </a:p>
        </p:txBody>
      </p:sp>
      <p:sp>
        <p:nvSpPr>
          <p:cNvPr id="12" name="TextBox 12"/>
          <p:cNvSpPr txBox="1"/>
          <p:nvPr/>
        </p:nvSpPr>
        <p:spPr>
          <a:xfrm>
            <a:off x="5338170" y="4527966"/>
            <a:ext cx="4731498" cy="1226490"/>
          </a:xfrm>
          <a:prstGeom prst="rect">
            <a:avLst/>
          </a:prstGeom>
        </p:spPr>
        <p:txBody>
          <a:bodyPr lIns="0" tIns="0" rIns="0" bIns="0" rtlCol="0" anchor="t">
            <a:spAutoFit/>
          </a:bodyPr>
          <a:lstStyle/>
          <a:p>
            <a:pPr algn="l">
              <a:lnSpc>
                <a:spcPts val="10504"/>
              </a:lnSpc>
            </a:pPr>
            <a:r>
              <a:rPr lang="en-US" sz="8444" b="1" spc="-194" dirty="0">
                <a:solidFill>
                  <a:srgbClr val="FFFFFF"/>
                </a:solidFill>
                <a:latin typeface="Barlow Condensed Semi-Bold"/>
                <a:ea typeface="Barlow Condensed Semi-Bold"/>
                <a:cs typeface="Barlow Condensed Semi-Bold"/>
                <a:sym typeface="Barlow Condensed Semi-Bold"/>
              </a:rPr>
              <a:t>   Task</a:t>
            </a:r>
          </a:p>
        </p:txBody>
      </p:sp>
      <p:sp>
        <p:nvSpPr>
          <p:cNvPr id="13" name="TextBox 13"/>
          <p:cNvSpPr txBox="1"/>
          <p:nvPr/>
        </p:nvSpPr>
        <p:spPr>
          <a:xfrm>
            <a:off x="4419600" y="3501171"/>
            <a:ext cx="4038600" cy="1226490"/>
          </a:xfrm>
          <a:prstGeom prst="rect">
            <a:avLst/>
          </a:prstGeom>
        </p:spPr>
        <p:txBody>
          <a:bodyPr wrap="square" lIns="0" tIns="0" rIns="0" bIns="0" rtlCol="0" anchor="t">
            <a:spAutoFit/>
          </a:bodyPr>
          <a:lstStyle/>
          <a:p>
            <a:pPr algn="l">
              <a:lnSpc>
                <a:spcPts val="10504"/>
              </a:lnSpc>
            </a:pPr>
            <a:r>
              <a:rPr lang="en-US" sz="8444" b="1" spc="-194" dirty="0">
                <a:solidFill>
                  <a:srgbClr val="FF654A"/>
                </a:solidFill>
                <a:latin typeface="Barlow Condensed Semi-Bold"/>
                <a:ea typeface="Barlow Condensed Semi-Bold"/>
                <a:cs typeface="Barlow Condensed Semi-Bold"/>
                <a:sym typeface="Barlow Condensed Semi-Bold"/>
              </a:rPr>
              <a:t> Language</a:t>
            </a:r>
          </a:p>
        </p:txBody>
      </p:sp>
      <p:sp>
        <p:nvSpPr>
          <p:cNvPr id="14" name="TextBox 14"/>
          <p:cNvSpPr txBox="1"/>
          <p:nvPr/>
        </p:nvSpPr>
        <p:spPr>
          <a:xfrm>
            <a:off x="1370634" y="8343900"/>
            <a:ext cx="5148497" cy="499367"/>
          </a:xfrm>
          <a:prstGeom prst="rect">
            <a:avLst/>
          </a:prstGeom>
        </p:spPr>
        <p:txBody>
          <a:bodyPr wrap="square" lIns="0" tIns="0" rIns="0" bIns="0" rtlCol="0" anchor="t">
            <a:spAutoFit/>
          </a:bodyPr>
          <a:lstStyle/>
          <a:p>
            <a:pPr algn="ctr">
              <a:lnSpc>
                <a:spcPts val="3535"/>
              </a:lnSpc>
              <a:spcBef>
                <a:spcPct val="0"/>
              </a:spcBef>
            </a:pPr>
            <a:r>
              <a:rPr lang="en-US" sz="4800" b="1" spc="315" dirty="0">
                <a:latin typeface="Barlow Condensed"/>
                <a:ea typeface="Barlow Condensed"/>
                <a:cs typeface="Barlow Condensed"/>
                <a:sym typeface="Barlow Condensed"/>
              </a:rPr>
              <a:t>By : Karen Sameh </a:t>
            </a:r>
          </a:p>
        </p:txBody>
      </p:sp>
      <p:pic>
        <p:nvPicPr>
          <p:cNvPr id="20" name="Picture 19" descr="A finger touching a button&#10;&#10;Description automatically generated">
            <a:extLst>
              <a:ext uri="{FF2B5EF4-FFF2-40B4-BE49-F238E27FC236}">
                <a16:creationId xmlns:a16="http://schemas.microsoft.com/office/drawing/2014/main" id="{2F1DF15D-70D6-C06D-9CB3-9C4BBB7241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1104" y="1051560"/>
            <a:ext cx="9452898" cy="74712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xEl>
                                              <p:pRg st="0" end="0"/>
                                            </p:txEl>
                                          </p:spTgt>
                                        </p:tgtEl>
                                        <p:attrNameLst>
                                          <p:attrName>ppt_x</p:attrName>
                                          <p:attrName>ppt_y</p:attrName>
                                        </p:attrNameLst>
                                      </p:cBhvr>
                                    </p:animMotion>
                                    <p:animRot by="1500000">
                                      <p:cBhvr>
                                        <p:cTn id="7" dur="125" fill="hold">
                                          <p:stCondLst>
                                            <p:cond delay="0"/>
                                          </p:stCondLst>
                                        </p:cTn>
                                        <p:tgtEl>
                                          <p:spTgt spid="10">
                                            <p:txEl>
                                              <p:pRg st="0" end="0"/>
                                            </p:txEl>
                                          </p:spTgt>
                                        </p:tgtEl>
                                        <p:attrNameLst>
                                          <p:attrName>r</p:attrName>
                                        </p:attrNameLst>
                                      </p:cBhvr>
                                    </p:animRot>
                                    <p:animRot by="-1500000">
                                      <p:cBhvr>
                                        <p:cTn id="8" dur="125" fill="hold">
                                          <p:stCondLst>
                                            <p:cond delay="125"/>
                                          </p:stCondLst>
                                        </p:cTn>
                                        <p:tgtEl>
                                          <p:spTgt spid="10">
                                            <p:txEl>
                                              <p:pRg st="0" end="0"/>
                                            </p:txEl>
                                          </p:spTgt>
                                        </p:tgtEl>
                                        <p:attrNameLst>
                                          <p:attrName>r</p:attrName>
                                        </p:attrNameLst>
                                      </p:cBhvr>
                                    </p:animRot>
                                    <p:animRot by="-1500000">
                                      <p:cBhvr>
                                        <p:cTn id="9" dur="125" fill="hold">
                                          <p:stCondLst>
                                            <p:cond delay="250"/>
                                          </p:stCondLst>
                                        </p:cTn>
                                        <p:tgtEl>
                                          <p:spTgt spid="10">
                                            <p:txEl>
                                              <p:pRg st="0" end="0"/>
                                            </p:txEl>
                                          </p:spTgt>
                                        </p:tgtEl>
                                        <p:attrNameLst>
                                          <p:attrName>r</p:attrName>
                                        </p:attrNameLst>
                                      </p:cBhvr>
                                    </p:animRot>
                                    <p:animRot by="1500000">
                                      <p:cBhvr>
                                        <p:cTn id="10" dur="125" fill="hold">
                                          <p:stCondLst>
                                            <p:cond delay="375"/>
                                          </p:stCondLst>
                                        </p:cTn>
                                        <p:tgtEl>
                                          <p:spTgt spid="10">
                                            <p:txEl>
                                              <p:pRg st="0" end="0"/>
                                            </p:txEl>
                                          </p:spTgt>
                                        </p:tgtEl>
                                        <p:attrNameLst>
                                          <p:attrName>r</p:attrName>
                                        </p:attrNameLst>
                                      </p:cBhvr>
                                    </p:animRot>
                                  </p:childTnLst>
                                </p:cTn>
                              </p:par>
                            </p:childTnLst>
                          </p:cTn>
                        </p:par>
                        <p:par>
                          <p:cTn id="11" fill="hold">
                            <p:stCondLst>
                              <p:cond delay="800"/>
                            </p:stCondLst>
                            <p:childTnLst>
                              <p:par>
                                <p:cTn id="12" presetID="34" presetClass="emph" presetSubtype="0" fill="hold" nodeType="afterEffect">
                                  <p:stCondLst>
                                    <p:cond delay="0"/>
                                  </p:stCondLst>
                                  <p:iterate type="lt">
                                    <p:tmPct val="10000"/>
                                  </p:iterate>
                                  <p:childTnLst>
                                    <p:animMotion origin="layout" path="M 0.0 0.0 L 0.0 -0.07213" pathEditMode="relative" ptsTypes="">
                                      <p:cBhvr>
                                        <p:cTn id="13" dur="250" accel="50000" decel="50000" autoRev="1" fill="hold">
                                          <p:stCondLst>
                                            <p:cond delay="0"/>
                                          </p:stCondLst>
                                        </p:cTn>
                                        <p:tgtEl>
                                          <p:spTgt spid="13">
                                            <p:txEl>
                                              <p:pRg st="0" end="0"/>
                                            </p:txEl>
                                          </p:spTgt>
                                        </p:tgtEl>
                                        <p:attrNameLst>
                                          <p:attrName>ppt_x</p:attrName>
                                          <p:attrName>ppt_y</p:attrName>
                                        </p:attrNameLst>
                                      </p:cBhvr>
                                    </p:animMotion>
                                    <p:animRot by="1500000">
                                      <p:cBhvr>
                                        <p:cTn id="14" dur="125" fill="hold">
                                          <p:stCondLst>
                                            <p:cond delay="0"/>
                                          </p:stCondLst>
                                        </p:cTn>
                                        <p:tgtEl>
                                          <p:spTgt spid="13">
                                            <p:txEl>
                                              <p:pRg st="0" end="0"/>
                                            </p:txEl>
                                          </p:spTgt>
                                        </p:tgtEl>
                                        <p:attrNameLst>
                                          <p:attrName>r</p:attrName>
                                        </p:attrNameLst>
                                      </p:cBhvr>
                                    </p:animRot>
                                    <p:animRot by="-1500000">
                                      <p:cBhvr>
                                        <p:cTn id="15" dur="125" fill="hold">
                                          <p:stCondLst>
                                            <p:cond delay="125"/>
                                          </p:stCondLst>
                                        </p:cTn>
                                        <p:tgtEl>
                                          <p:spTgt spid="13">
                                            <p:txEl>
                                              <p:pRg st="0" end="0"/>
                                            </p:txEl>
                                          </p:spTgt>
                                        </p:tgtEl>
                                        <p:attrNameLst>
                                          <p:attrName>r</p:attrName>
                                        </p:attrNameLst>
                                      </p:cBhvr>
                                    </p:animRot>
                                    <p:animRot by="-1500000">
                                      <p:cBhvr>
                                        <p:cTn id="16" dur="125" fill="hold">
                                          <p:stCondLst>
                                            <p:cond delay="250"/>
                                          </p:stCondLst>
                                        </p:cTn>
                                        <p:tgtEl>
                                          <p:spTgt spid="13">
                                            <p:txEl>
                                              <p:pRg st="0" end="0"/>
                                            </p:txEl>
                                          </p:spTgt>
                                        </p:tgtEl>
                                        <p:attrNameLst>
                                          <p:attrName>r</p:attrName>
                                        </p:attrNameLst>
                                      </p:cBhvr>
                                    </p:animRot>
                                    <p:animRot by="1500000">
                                      <p:cBhvr>
                                        <p:cTn id="17" dur="125" fill="hold">
                                          <p:stCondLst>
                                            <p:cond delay="375"/>
                                          </p:stCondLst>
                                        </p:cTn>
                                        <p:tgtEl>
                                          <p:spTgt spid="13">
                                            <p:txEl>
                                              <p:pRg st="0" end="0"/>
                                            </p:txEl>
                                          </p:spTgt>
                                        </p:tgtEl>
                                        <p:attrNameLst>
                                          <p:attrName>r</p:attrName>
                                        </p:attrNameLst>
                                      </p:cBhvr>
                                    </p:animRot>
                                  </p:childTnLst>
                                </p:cTn>
                              </p:par>
                              <p:par>
                                <p:cTn id="18" presetID="34" presetClass="emph" presetSubtype="0" fill="hold" nodeType="withEffect">
                                  <p:stCondLst>
                                    <p:cond delay="0"/>
                                  </p:stCondLst>
                                  <p:iterate type="lt">
                                    <p:tmPct val="10000"/>
                                  </p:iterate>
                                  <p:childTnLst>
                                    <p:animMotion origin="layout" path="M 0.0 0.0 L 0.0 -0.07213" pathEditMode="relative" ptsTypes="">
                                      <p:cBhvr>
                                        <p:cTn id="19" dur="250" accel="50000" decel="50000" autoRev="1" fill="hold">
                                          <p:stCondLst>
                                            <p:cond delay="0"/>
                                          </p:stCondLst>
                                        </p:cTn>
                                        <p:tgtEl>
                                          <p:spTgt spid="11">
                                            <p:txEl>
                                              <p:pRg st="0" end="0"/>
                                            </p:txEl>
                                          </p:spTgt>
                                        </p:tgtEl>
                                        <p:attrNameLst>
                                          <p:attrName>ppt_x</p:attrName>
                                          <p:attrName>ppt_y</p:attrName>
                                        </p:attrNameLst>
                                      </p:cBhvr>
                                    </p:animMotion>
                                    <p:animRot by="1500000">
                                      <p:cBhvr>
                                        <p:cTn id="20" dur="125" fill="hold">
                                          <p:stCondLst>
                                            <p:cond delay="0"/>
                                          </p:stCondLst>
                                        </p:cTn>
                                        <p:tgtEl>
                                          <p:spTgt spid="11">
                                            <p:txEl>
                                              <p:pRg st="0" end="0"/>
                                            </p:txEl>
                                          </p:spTgt>
                                        </p:tgtEl>
                                        <p:attrNameLst>
                                          <p:attrName>r</p:attrName>
                                        </p:attrNameLst>
                                      </p:cBhvr>
                                    </p:animRot>
                                    <p:animRot by="-1500000">
                                      <p:cBhvr>
                                        <p:cTn id="21" dur="125" fill="hold">
                                          <p:stCondLst>
                                            <p:cond delay="125"/>
                                          </p:stCondLst>
                                        </p:cTn>
                                        <p:tgtEl>
                                          <p:spTgt spid="11">
                                            <p:txEl>
                                              <p:pRg st="0" end="0"/>
                                            </p:txEl>
                                          </p:spTgt>
                                        </p:tgtEl>
                                        <p:attrNameLst>
                                          <p:attrName>r</p:attrName>
                                        </p:attrNameLst>
                                      </p:cBhvr>
                                    </p:animRot>
                                    <p:animRot by="-1500000">
                                      <p:cBhvr>
                                        <p:cTn id="22" dur="125" fill="hold">
                                          <p:stCondLst>
                                            <p:cond delay="250"/>
                                          </p:stCondLst>
                                        </p:cTn>
                                        <p:tgtEl>
                                          <p:spTgt spid="11">
                                            <p:txEl>
                                              <p:pRg st="0" end="0"/>
                                            </p:txEl>
                                          </p:spTgt>
                                        </p:tgtEl>
                                        <p:attrNameLst>
                                          <p:attrName>r</p:attrName>
                                        </p:attrNameLst>
                                      </p:cBhvr>
                                    </p:animRot>
                                    <p:animRot by="1500000">
                                      <p:cBhvr>
                                        <p:cTn id="23" dur="125" fill="hold">
                                          <p:stCondLst>
                                            <p:cond delay="375"/>
                                          </p:stCondLst>
                                        </p:cTn>
                                        <p:tgtEl>
                                          <p:spTgt spid="11">
                                            <p:txEl>
                                              <p:pRg st="0" end="0"/>
                                            </p:txEl>
                                          </p:spTgt>
                                        </p:tgtEl>
                                        <p:attrNameLst>
                                          <p:attrName>r</p:attrName>
                                        </p:attrNameLst>
                                      </p:cBhvr>
                                    </p:animRot>
                                  </p:childTnLst>
                                </p:cTn>
                              </p:par>
                              <p:par>
                                <p:cTn id="24" presetID="14" presetClass="entr" presetSubtype="1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randombar(horizontal)">
                                      <p:cBhvr>
                                        <p:cTn id="26" dur="500"/>
                                        <p:tgtEl>
                                          <p:spTgt spid="20"/>
                                        </p:tgtEl>
                                      </p:cBhvr>
                                    </p:animEffect>
                                  </p:childTnLst>
                                </p:cTn>
                              </p:par>
                            </p:childTnLst>
                          </p:cTn>
                        </p:par>
                        <p:par>
                          <p:cTn id="27" fill="hold">
                            <p:stCondLst>
                              <p:cond delay="1750"/>
                            </p:stCondLst>
                            <p:childTnLst>
                              <p:par>
                                <p:cTn id="28" presetID="34" presetClass="emph" presetSubtype="0" fill="hold" nodeType="afterEffect">
                                  <p:stCondLst>
                                    <p:cond delay="0"/>
                                  </p:stCondLst>
                                  <p:iterate type="lt">
                                    <p:tmPct val="10000"/>
                                  </p:iterate>
                                  <p:childTnLst>
                                    <p:animMotion origin="layout" path="M 0.0 0.0 L 0.0 -0.07213" pathEditMode="relative" ptsTypes="">
                                      <p:cBhvr>
                                        <p:cTn id="29" dur="250" accel="50000" decel="50000" autoRev="1" fill="hold">
                                          <p:stCondLst>
                                            <p:cond delay="0"/>
                                          </p:stCondLst>
                                        </p:cTn>
                                        <p:tgtEl>
                                          <p:spTgt spid="12">
                                            <p:txEl>
                                              <p:pRg st="0" end="0"/>
                                            </p:txEl>
                                          </p:spTgt>
                                        </p:tgtEl>
                                        <p:attrNameLst>
                                          <p:attrName>ppt_x</p:attrName>
                                          <p:attrName>ppt_y</p:attrName>
                                        </p:attrNameLst>
                                      </p:cBhvr>
                                    </p:animMotion>
                                    <p:animRot by="1500000">
                                      <p:cBhvr>
                                        <p:cTn id="30" dur="125" fill="hold">
                                          <p:stCondLst>
                                            <p:cond delay="0"/>
                                          </p:stCondLst>
                                        </p:cTn>
                                        <p:tgtEl>
                                          <p:spTgt spid="12">
                                            <p:txEl>
                                              <p:pRg st="0" end="0"/>
                                            </p:txEl>
                                          </p:spTgt>
                                        </p:tgtEl>
                                        <p:attrNameLst>
                                          <p:attrName>r</p:attrName>
                                        </p:attrNameLst>
                                      </p:cBhvr>
                                    </p:animRot>
                                    <p:animRot by="-1500000">
                                      <p:cBhvr>
                                        <p:cTn id="31" dur="125" fill="hold">
                                          <p:stCondLst>
                                            <p:cond delay="125"/>
                                          </p:stCondLst>
                                        </p:cTn>
                                        <p:tgtEl>
                                          <p:spTgt spid="12">
                                            <p:txEl>
                                              <p:pRg st="0" end="0"/>
                                            </p:txEl>
                                          </p:spTgt>
                                        </p:tgtEl>
                                        <p:attrNameLst>
                                          <p:attrName>r</p:attrName>
                                        </p:attrNameLst>
                                      </p:cBhvr>
                                    </p:animRot>
                                    <p:animRot by="-1500000">
                                      <p:cBhvr>
                                        <p:cTn id="32" dur="125" fill="hold">
                                          <p:stCondLst>
                                            <p:cond delay="250"/>
                                          </p:stCondLst>
                                        </p:cTn>
                                        <p:tgtEl>
                                          <p:spTgt spid="12">
                                            <p:txEl>
                                              <p:pRg st="0" end="0"/>
                                            </p:txEl>
                                          </p:spTgt>
                                        </p:tgtEl>
                                        <p:attrNameLst>
                                          <p:attrName>r</p:attrName>
                                        </p:attrNameLst>
                                      </p:cBhvr>
                                    </p:animRot>
                                    <p:animRot by="1500000">
                                      <p:cBhvr>
                                        <p:cTn id="33" dur="125" fill="hold">
                                          <p:stCondLst>
                                            <p:cond delay="375"/>
                                          </p:stCondLst>
                                        </p:cTn>
                                        <p:tgtEl>
                                          <p:spTgt spid="12">
                                            <p:txEl>
                                              <p:pRg st="0" end="0"/>
                                            </p:txEl>
                                          </p:spTgt>
                                        </p:tgtEl>
                                        <p:attrNameLst>
                                          <p:attrName>r</p:attrName>
                                        </p:attrNameLst>
                                      </p:cBhvr>
                                    </p:animRot>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580414">
            <a:off x="-3807951" y="-4178723"/>
            <a:ext cx="12739872" cy="10414846"/>
          </a:xfrm>
          <a:custGeom>
            <a:avLst/>
            <a:gdLst/>
            <a:ahLst/>
            <a:cxnLst/>
            <a:rect l="l" t="t" r="r" b="b"/>
            <a:pathLst>
              <a:path w="12739872" h="10414846">
                <a:moveTo>
                  <a:pt x="0" y="0"/>
                </a:moveTo>
                <a:lnTo>
                  <a:pt x="12739872" y="0"/>
                </a:lnTo>
                <a:lnTo>
                  <a:pt x="12739872" y="10414846"/>
                </a:lnTo>
                <a:lnTo>
                  <a:pt x="0" y="10414846"/>
                </a:lnTo>
                <a:lnTo>
                  <a:pt x="0" y="0"/>
                </a:lnTo>
                <a:close/>
              </a:path>
            </a:pathLst>
          </a:custGeom>
          <a:blipFill>
            <a:blip r:embed="rId2">
              <a:alphaModFix amt="74000"/>
            </a:blip>
            <a:stretch>
              <a:fillRect/>
            </a:stretch>
          </a:blipFill>
        </p:spPr>
        <p:txBody>
          <a:bodyPr/>
          <a:lstStyle/>
          <a:p>
            <a:endParaRPr lang="en-US" dirty="0"/>
          </a:p>
        </p:txBody>
      </p:sp>
      <p:sp>
        <p:nvSpPr>
          <p:cNvPr id="3" name="TextBox 3"/>
          <p:cNvSpPr txBox="1"/>
          <p:nvPr/>
        </p:nvSpPr>
        <p:spPr>
          <a:xfrm>
            <a:off x="9296400" y="2722333"/>
            <a:ext cx="4543181" cy="516167"/>
          </a:xfrm>
          <a:prstGeom prst="rect">
            <a:avLst/>
          </a:prstGeom>
        </p:spPr>
        <p:txBody>
          <a:bodyPr lIns="0" tIns="0" rIns="0" bIns="0" rtlCol="0" anchor="t">
            <a:spAutoFit/>
          </a:bodyPr>
          <a:lstStyle/>
          <a:p>
            <a:pPr algn="l">
              <a:lnSpc>
                <a:spcPts val="4548"/>
              </a:lnSpc>
            </a:pPr>
            <a:r>
              <a:rPr lang="en-US" sz="3249" b="1" dirty="0">
                <a:solidFill>
                  <a:srgbClr val="FFFFFF"/>
                </a:solidFill>
                <a:latin typeface="Barlow Condensed Medium"/>
                <a:ea typeface="Barlow Condensed Medium"/>
                <a:cs typeface="Barlow Condensed Medium"/>
                <a:sym typeface="Barlow Condensed Medium"/>
              </a:rPr>
              <a:t>Dataset :</a:t>
            </a:r>
          </a:p>
        </p:txBody>
      </p:sp>
      <p:sp>
        <p:nvSpPr>
          <p:cNvPr id="4" name="TextBox 4"/>
          <p:cNvSpPr txBox="1"/>
          <p:nvPr/>
        </p:nvSpPr>
        <p:spPr>
          <a:xfrm>
            <a:off x="10668000" y="2858178"/>
            <a:ext cx="7185879" cy="304122"/>
          </a:xfrm>
          <a:prstGeom prst="rect">
            <a:avLst/>
          </a:prstGeom>
        </p:spPr>
        <p:txBody>
          <a:bodyPr lIns="0" tIns="0" rIns="0" bIns="0" rtlCol="0" anchor="t">
            <a:spAutoFit/>
          </a:bodyPr>
          <a:lstStyle/>
          <a:p>
            <a:pPr>
              <a:lnSpc>
                <a:spcPts val="2553"/>
              </a:lnSpc>
            </a:pPr>
            <a:r>
              <a:rPr lang="en-US" sz="1574" dirty="0">
                <a:solidFill>
                  <a:srgbClr val="FFFFFF"/>
                </a:solidFill>
                <a:latin typeface="Montserrat"/>
                <a:ea typeface="Montserrat"/>
                <a:cs typeface="Montserrat"/>
                <a:sym typeface="Montserrat"/>
              </a:rPr>
              <a:t>330K Arabic Sentiment Reviews</a:t>
            </a:r>
          </a:p>
        </p:txBody>
      </p:sp>
      <p:sp>
        <p:nvSpPr>
          <p:cNvPr id="5" name="Freeform 5"/>
          <p:cNvSpPr/>
          <p:nvPr/>
        </p:nvSpPr>
        <p:spPr>
          <a:xfrm rot="-2440431">
            <a:off x="10835738" y="3982797"/>
            <a:ext cx="13790593" cy="14960209"/>
          </a:xfrm>
          <a:custGeom>
            <a:avLst/>
            <a:gdLst/>
            <a:ahLst/>
            <a:cxnLst/>
            <a:rect l="l" t="t" r="r" b="b"/>
            <a:pathLst>
              <a:path w="13790593" h="14960209">
                <a:moveTo>
                  <a:pt x="0" y="0"/>
                </a:moveTo>
                <a:lnTo>
                  <a:pt x="13790593" y="0"/>
                </a:lnTo>
                <a:lnTo>
                  <a:pt x="13790593" y="14960210"/>
                </a:lnTo>
                <a:lnTo>
                  <a:pt x="0" y="14960210"/>
                </a:lnTo>
                <a:lnTo>
                  <a:pt x="0" y="0"/>
                </a:lnTo>
                <a:close/>
              </a:path>
            </a:pathLst>
          </a:custGeom>
          <a:blipFill>
            <a:blip r:embed="rId3">
              <a:alphaModFix amt="59000"/>
              <a:extLst>
                <a:ext uri="{96DAC541-7B7A-43D3-8B79-37D633B846F1}">
                  <asvg:svgBlip xmlns:asvg="http://schemas.microsoft.com/office/drawing/2016/SVG/main" r:embed="rId4"/>
                </a:ext>
              </a:extLst>
            </a:blip>
            <a:stretch>
              <a:fillRect/>
            </a:stretch>
          </a:blipFill>
        </p:spPr>
        <p:txBody>
          <a:bodyPr/>
          <a:lstStyle/>
          <a:p>
            <a:endParaRPr lang="en-US" dirty="0"/>
          </a:p>
        </p:txBody>
      </p:sp>
      <p:grpSp>
        <p:nvGrpSpPr>
          <p:cNvPr id="6" name="Group 6"/>
          <p:cNvGrpSpPr/>
          <p:nvPr/>
        </p:nvGrpSpPr>
        <p:grpSpPr>
          <a:xfrm>
            <a:off x="10073421" y="6964113"/>
            <a:ext cx="6900696" cy="3595502"/>
            <a:chOff x="0" y="0"/>
            <a:chExt cx="1954710" cy="1018472"/>
          </a:xfrm>
        </p:grpSpPr>
        <p:sp>
          <p:nvSpPr>
            <p:cNvPr id="7" name="Freeform 7"/>
            <p:cNvSpPr/>
            <p:nvPr/>
          </p:nvSpPr>
          <p:spPr>
            <a:xfrm>
              <a:off x="0" y="0"/>
              <a:ext cx="1954710" cy="1018472"/>
            </a:xfrm>
            <a:custGeom>
              <a:avLst/>
              <a:gdLst/>
              <a:ahLst/>
              <a:cxnLst/>
              <a:rect l="l" t="t" r="r" b="b"/>
              <a:pathLst>
                <a:path w="1954710" h="1018472">
                  <a:moveTo>
                    <a:pt x="86387" y="0"/>
                  </a:moveTo>
                  <a:lnTo>
                    <a:pt x="1868324" y="0"/>
                  </a:lnTo>
                  <a:cubicBezTo>
                    <a:pt x="1916034" y="0"/>
                    <a:pt x="1954710" y="38677"/>
                    <a:pt x="1954710" y="86387"/>
                  </a:cubicBezTo>
                  <a:lnTo>
                    <a:pt x="1954710" y="932085"/>
                  </a:lnTo>
                  <a:cubicBezTo>
                    <a:pt x="1954710" y="954996"/>
                    <a:pt x="1945609" y="976969"/>
                    <a:pt x="1929408" y="993170"/>
                  </a:cubicBezTo>
                  <a:cubicBezTo>
                    <a:pt x="1913207" y="1009370"/>
                    <a:pt x="1891235" y="1018472"/>
                    <a:pt x="1868324" y="1018472"/>
                  </a:cubicBezTo>
                  <a:lnTo>
                    <a:pt x="86387" y="1018472"/>
                  </a:lnTo>
                  <a:cubicBezTo>
                    <a:pt x="38677" y="1018472"/>
                    <a:pt x="0" y="979795"/>
                    <a:pt x="0" y="932085"/>
                  </a:cubicBezTo>
                  <a:lnTo>
                    <a:pt x="0" y="86387"/>
                  </a:lnTo>
                  <a:cubicBezTo>
                    <a:pt x="0" y="63475"/>
                    <a:pt x="9101" y="41503"/>
                    <a:pt x="25302" y="25302"/>
                  </a:cubicBezTo>
                  <a:cubicBezTo>
                    <a:pt x="41503" y="9101"/>
                    <a:pt x="63475" y="0"/>
                    <a:pt x="86387" y="0"/>
                  </a:cubicBezTo>
                  <a:close/>
                </a:path>
              </a:pathLst>
            </a:custGeom>
            <a:blipFill>
              <a:blip r:embed="rId5"/>
              <a:stretch>
                <a:fillRect t="-13975" b="-13975"/>
              </a:stretch>
            </a:blipFill>
          </p:spPr>
          <p:txBody>
            <a:bodyPr/>
            <a:lstStyle/>
            <a:p>
              <a:endParaRPr lang="en-US"/>
            </a:p>
          </p:txBody>
        </p:sp>
      </p:grpSp>
      <p:grpSp>
        <p:nvGrpSpPr>
          <p:cNvPr id="8" name="Group 8"/>
          <p:cNvGrpSpPr/>
          <p:nvPr/>
        </p:nvGrpSpPr>
        <p:grpSpPr>
          <a:xfrm>
            <a:off x="15077954" y="6294230"/>
            <a:ext cx="2240371" cy="2004459"/>
            <a:chOff x="0" y="0"/>
            <a:chExt cx="590057" cy="527923"/>
          </a:xfrm>
        </p:grpSpPr>
        <p:sp>
          <p:nvSpPr>
            <p:cNvPr id="9" name="Freeform 9"/>
            <p:cNvSpPr/>
            <p:nvPr/>
          </p:nvSpPr>
          <p:spPr>
            <a:xfrm>
              <a:off x="0" y="0"/>
              <a:ext cx="590057" cy="527923"/>
            </a:xfrm>
            <a:custGeom>
              <a:avLst/>
              <a:gdLst/>
              <a:ahLst/>
              <a:cxnLst/>
              <a:rect l="l" t="t" r="r" b="b"/>
              <a:pathLst>
                <a:path w="590057" h="527923">
                  <a:moveTo>
                    <a:pt x="76024" y="0"/>
                  </a:moveTo>
                  <a:lnTo>
                    <a:pt x="514032" y="0"/>
                  </a:lnTo>
                  <a:cubicBezTo>
                    <a:pt x="556019" y="0"/>
                    <a:pt x="590057" y="34037"/>
                    <a:pt x="590057" y="76024"/>
                  </a:cubicBezTo>
                  <a:lnTo>
                    <a:pt x="590057" y="451899"/>
                  </a:lnTo>
                  <a:cubicBezTo>
                    <a:pt x="590057" y="493886"/>
                    <a:pt x="556019" y="527923"/>
                    <a:pt x="514032" y="527923"/>
                  </a:cubicBezTo>
                  <a:lnTo>
                    <a:pt x="76024" y="527923"/>
                  </a:lnTo>
                  <a:cubicBezTo>
                    <a:pt x="34037" y="527923"/>
                    <a:pt x="0" y="493886"/>
                    <a:pt x="0" y="451899"/>
                  </a:cubicBezTo>
                  <a:lnTo>
                    <a:pt x="0" y="76024"/>
                  </a:lnTo>
                  <a:cubicBezTo>
                    <a:pt x="0" y="34037"/>
                    <a:pt x="34037" y="0"/>
                    <a:pt x="76024" y="0"/>
                  </a:cubicBezTo>
                  <a:close/>
                </a:path>
              </a:pathLst>
            </a:custGeom>
            <a:gradFill rotWithShape="1">
              <a:gsLst>
                <a:gs pos="0">
                  <a:srgbClr val="FF5757">
                    <a:alpha val="100000"/>
                  </a:srgbClr>
                </a:gs>
                <a:gs pos="100000">
                  <a:srgbClr val="8C52FF">
                    <a:alpha val="100000"/>
                  </a:srgbClr>
                </a:gs>
              </a:gsLst>
              <a:lin ang="0"/>
            </a:gradFill>
            <a:ln cap="rnd">
              <a:noFill/>
              <a:prstDash val="solid"/>
              <a:round/>
            </a:ln>
          </p:spPr>
          <p:txBody>
            <a:bodyPr/>
            <a:lstStyle/>
            <a:p>
              <a:endParaRPr lang="en-US"/>
            </a:p>
          </p:txBody>
        </p:sp>
        <p:sp>
          <p:nvSpPr>
            <p:cNvPr id="10" name="TextBox 10"/>
            <p:cNvSpPr txBox="1"/>
            <p:nvPr/>
          </p:nvSpPr>
          <p:spPr>
            <a:xfrm>
              <a:off x="0" y="-247650"/>
              <a:ext cx="590057" cy="775573"/>
            </a:xfrm>
            <a:prstGeom prst="rect">
              <a:avLst/>
            </a:prstGeom>
          </p:spPr>
          <p:txBody>
            <a:bodyPr lIns="50800" tIns="50800" rIns="50800" bIns="50800" rtlCol="0" anchor="ctr"/>
            <a:lstStyle/>
            <a:p>
              <a:pPr marL="0" lvl="0" indent="0" algn="ctr">
                <a:lnSpc>
                  <a:spcPts val="5062"/>
                </a:lnSpc>
                <a:spcBef>
                  <a:spcPct val="0"/>
                </a:spcBef>
              </a:pPr>
              <a:endParaRPr/>
            </a:p>
          </p:txBody>
        </p:sp>
      </p:grpSp>
      <p:sp>
        <p:nvSpPr>
          <p:cNvPr id="11" name="Freeform 11"/>
          <p:cNvSpPr/>
          <p:nvPr/>
        </p:nvSpPr>
        <p:spPr>
          <a:xfrm>
            <a:off x="15503156" y="6634330"/>
            <a:ext cx="1389967" cy="1324259"/>
          </a:xfrm>
          <a:custGeom>
            <a:avLst/>
            <a:gdLst/>
            <a:ahLst/>
            <a:cxnLst/>
            <a:rect l="l" t="t" r="r" b="b"/>
            <a:pathLst>
              <a:path w="1389967" h="1324259">
                <a:moveTo>
                  <a:pt x="0" y="0"/>
                </a:moveTo>
                <a:lnTo>
                  <a:pt x="1389966" y="0"/>
                </a:lnTo>
                <a:lnTo>
                  <a:pt x="1389966" y="1324260"/>
                </a:lnTo>
                <a:lnTo>
                  <a:pt x="0" y="13242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1734453" y="1369985"/>
            <a:ext cx="6774399" cy="1133837"/>
          </a:xfrm>
          <a:prstGeom prst="rect">
            <a:avLst/>
          </a:prstGeom>
        </p:spPr>
        <p:txBody>
          <a:bodyPr lIns="0" tIns="0" rIns="0" bIns="0" rtlCol="0" anchor="t">
            <a:spAutoFit/>
          </a:bodyPr>
          <a:lstStyle/>
          <a:p>
            <a:pPr marL="0" lvl="0" indent="0" algn="l">
              <a:lnSpc>
                <a:spcPts val="9744"/>
              </a:lnSpc>
              <a:spcBef>
                <a:spcPct val="0"/>
              </a:spcBef>
            </a:pPr>
            <a:r>
              <a:rPr lang="en-US" sz="7833" b="1" u="none" strike="noStrike" spc="-180" dirty="0">
                <a:solidFill>
                  <a:srgbClr val="FFFFFF"/>
                </a:solidFill>
                <a:latin typeface="Barlow Condensed Semi-Bold"/>
                <a:ea typeface="Barlow Condensed Semi-Bold"/>
                <a:cs typeface="Barlow Condensed Semi-Bold"/>
                <a:sym typeface="Barlow Condensed Semi-Bold"/>
              </a:rPr>
              <a:t>Introduction</a:t>
            </a:r>
          </a:p>
        </p:txBody>
      </p:sp>
      <p:sp>
        <p:nvSpPr>
          <p:cNvPr id="13" name="TextBox 13"/>
          <p:cNvSpPr txBox="1"/>
          <p:nvPr/>
        </p:nvSpPr>
        <p:spPr>
          <a:xfrm>
            <a:off x="1734453" y="3754383"/>
            <a:ext cx="4543181" cy="516167"/>
          </a:xfrm>
          <a:prstGeom prst="rect">
            <a:avLst/>
          </a:prstGeom>
        </p:spPr>
        <p:txBody>
          <a:bodyPr lIns="0" tIns="0" rIns="0" bIns="0" rtlCol="0" anchor="t">
            <a:spAutoFit/>
          </a:bodyPr>
          <a:lstStyle/>
          <a:p>
            <a:pPr algn="l">
              <a:lnSpc>
                <a:spcPts val="4548"/>
              </a:lnSpc>
            </a:pPr>
            <a:r>
              <a:rPr lang="en-US" sz="3249" b="1" dirty="0">
                <a:solidFill>
                  <a:srgbClr val="FFFFFF"/>
                </a:solidFill>
                <a:latin typeface="Barlow Condensed Medium"/>
                <a:ea typeface="Barlow Condensed Medium"/>
                <a:cs typeface="Barlow Condensed Medium"/>
                <a:sym typeface="Barlow Condensed Medium"/>
              </a:rPr>
              <a:t>What is Sentiment Analysis?</a:t>
            </a:r>
          </a:p>
        </p:txBody>
      </p:sp>
      <p:sp>
        <p:nvSpPr>
          <p:cNvPr id="14" name="TextBox 14"/>
          <p:cNvSpPr txBox="1"/>
          <p:nvPr/>
        </p:nvSpPr>
        <p:spPr>
          <a:xfrm>
            <a:off x="1734453" y="6419297"/>
            <a:ext cx="5212141" cy="516167"/>
          </a:xfrm>
          <a:prstGeom prst="rect">
            <a:avLst/>
          </a:prstGeom>
        </p:spPr>
        <p:txBody>
          <a:bodyPr lIns="0" tIns="0" rIns="0" bIns="0" rtlCol="0" anchor="t">
            <a:spAutoFit/>
          </a:bodyPr>
          <a:lstStyle/>
          <a:p>
            <a:pPr algn="l">
              <a:lnSpc>
                <a:spcPts val="4548"/>
              </a:lnSpc>
            </a:pPr>
            <a:r>
              <a:rPr lang="en-US" sz="3249" b="1" dirty="0">
                <a:solidFill>
                  <a:srgbClr val="FFFFFF"/>
                </a:solidFill>
                <a:latin typeface="Barlow Condensed Medium"/>
                <a:ea typeface="Barlow Condensed Medium"/>
                <a:cs typeface="Barlow Condensed Medium"/>
                <a:sym typeface="Barlow Condensed Medium"/>
              </a:rPr>
              <a:t>Why Arabic Sentiment Analysis?</a:t>
            </a:r>
          </a:p>
        </p:txBody>
      </p:sp>
      <p:sp>
        <p:nvSpPr>
          <p:cNvPr id="15" name="TextBox 15"/>
          <p:cNvSpPr txBox="1"/>
          <p:nvPr/>
        </p:nvSpPr>
        <p:spPr>
          <a:xfrm>
            <a:off x="1734453" y="4584378"/>
            <a:ext cx="6774399" cy="966803"/>
          </a:xfrm>
          <a:prstGeom prst="rect">
            <a:avLst/>
          </a:prstGeom>
        </p:spPr>
        <p:txBody>
          <a:bodyPr lIns="0" tIns="0" rIns="0" bIns="0" rtlCol="0" anchor="t">
            <a:spAutoFit/>
          </a:bodyPr>
          <a:lstStyle/>
          <a:p>
            <a:pPr algn="l">
              <a:lnSpc>
                <a:spcPts val="2553"/>
              </a:lnSpc>
            </a:pPr>
            <a:r>
              <a:rPr lang="en-US" sz="1574" dirty="0">
                <a:solidFill>
                  <a:srgbClr val="FFFFFF"/>
                </a:solidFill>
                <a:latin typeface="Montserrat"/>
                <a:ea typeface="Montserrat"/>
                <a:cs typeface="Montserrat"/>
                <a:sym typeface="Montserrat"/>
              </a:rPr>
              <a:t>Process of determining the sentiment (positive/negative) in text.</a:t>
            </a:r>
          </a:p>
          <a:p>
            <a:pPr algn="l">
              <a:lnSpc>
                <a:spcPts val="2553"/>
              </a:lnSpc>
            </a:pPr>
            <a:r>
              <a:rPr lang="en-US" sz="1574" dirty="0">
                <a:solidFill>
                  <a:srgbClr val="FFFFFF"/>
                </a:solidFill>
                <a:latin typeface="Montserrat"/>
                <a:ea typeface="Montserrat"/>
                <a:cs typeface="Montserrat"/>
                <a:sym typeface="Montserrat"/>
              </a:rPr>
              <a:t>Commonly used in social media analysis, customer feedback, and opinion mining.</a:t>
            </a:r>
          </a:p>
        </p:txBody>
      </p:sp>
      <p:sp>
        <p:nvSpPr>
          <p:cNvPr id="16" name="TextBox 16"/>
          <p:cNvSpPr txBox="1"/>
          <p:nvPr/>
        </p:nvSpPr>
        <p:spPr>
          <a:xfrm>
            <a:off x="1734453" y="7249292"/>
            <a:ext cx="6774399" cy="633379"/>
          </a:xfrm>
          <a:prstGeom prst="rect">
            <a:avLst/>
          </a:prstGeom>
        </p:spPr>
        <p:txBody>
          <a:bodyPr lIns="0" tIns="0" rIns="0" bIns="0" rtlCol="0" anchor="t">
            <a:spAutoFit/>
          </a:bodyPr>
          <a:lstStyle/>
          <a:p>
            <a:pPr algn="l">
              <a:lnSpc>
                <a:spcPts val="2553"/>
              </a:lnSpc>
            </a:pPr>
            <a:r>
              <a:rPr lang="en-US" sz="1574" dirty="0">
                <a:solidFill>
                  <a:srgbClr val="FFFFFF"/>
                </a:solidFill>
                <a:latin typeface="Montserrat"/>
                <a:ea typeface="Montserrat"/>
                <a:cs typeface="Montserrat"/>
                <a:sym typeface="Montserrat"/>
              </a:rPr>
              <a:t>Arabic language has complex morphology and dialects.</a:t>
            </a:r>
          </a:p>
          <a:p>
            <a:pPr algn="l">
              <a:lnSpc>
                <a:spcPts val="2553"/>
              </a:lnSpc>
            </a:pPr>
            <a:r>
              <a:rPr lang="en-US" sz="1574" dirty="0">
                <a:solidFill>
                  <a:srgbClr val="FFFFFF"/>
                </a:solidFill>
                <a:latin typeface="Montserrat"/>
                <a:ea typeface="Montserrat"/>
                <a:cs typeface="Montserrat"/>
                <a:sym typeface="Montserrat"/>
              </a:rPr>
              <a:t>Limited labeled datasets compared to English.</a:t>
            </a:r>
          </a:p>
        </p:txBody>
      </p:sp>
      <p:sp>
        <p:nvSpPr>
          <p:cNvPr id="17" name="TextBox 17"/>
          <p:cNvSpPr txBox="1"/>
          <p:nvPr/>
        </p:nvSpPr>
        <p:spPr>
          <a:xfrm>
            <a:off x="9042251" y="1312088"/>
            <a:ext cx="7874149" cy="1226490"/>
          </a:xfrm>
          <a:prstGeom prst="rect">
            <a:avLst/>
          </a:prstGeom>
        </p:spPr>
        <p:txBody>
          <a:bodyPr wrap="square" lIns="0" tIns="0" rIns="0" bIns="0" rtlCol="0" anchor="t">
            <a:spAutoFit/>
          </a:bodyPr>
          <a:lstStyle/>
          <a:p>
            <a:pPr algn="l">
              <a:lnSpc>
                <a:spcPts val="10504"/>
              </a:lnSpc>
            </a:pPr>
            <a:r>
              <a:rPr lang="en-US" sz="8444" b="1" spc="-194" dirty="0">
                <a:solidFill>
                  <a:srgbClr val="FF654A"/>
                </a:solidFill>
                <a:latin typeface="Barlow Condensed Semi-Bold"/>
                <a:ea typeface="Barlow Condensed Semi-Bold"/>
                <a:cs typeface="Barlow Condensed Semi-Bold"/>
                <a:sym typeface="Barlow Condensed Semi-Bold"/>
              </a:rPr>
              <a:t>Dataset Description</a:t>
            </a:r>
          </a:p>
        </p:txBody>
      </p:sp>
      <p:sp>
        <p:nvSpPr>
          <p:cNvPr id="19" name="TextBox 3">
            <a:extLst>
              <a:ext uri="{FF2B5EF4-FFF2-40B4-BE49-F238E27FC236}">
                <a16:creationId xmlns:a16="http://schemas.microsoft.com/office/drawing/2014/main" id="{DC434C8F-F5AD-12D8-45E5-E474B2896679}"/>
              </a:ext>
            </a:extLst>
          </p:cNvPr>
          <p:cNvSpPr txBox="1"/>
          <p:nvPr/>
        </p:nvSpPr>
        <p:spPr>
          <a:xfrm>
            <a:off x="14380368" y="2722333"/>
            <a:ext cx="4543181" cy="516167"/>
          </a:xfrm>
          <a:prstGeom prst="rect">
            <a:avLst/>
          </a:prstGeom>
        </p:spPr>
        <p:txBody>
          <a:bodyPr lIns="0" tIns="0" rIns="0" bIns="0" rtlCol="0" anchor="t">
            <a:spAutoFit/>
          </a:bodyPr>
          <a:lstStyle/>
          <a:p>
            <a:pPr algn="l">
              <a:lnSpc>
                <a:spcPts val="4548"/>
              </a:lnSpc>
            </a:pPr>
            <a:r>
              <a:rPr lang="en-US" sz="3249" b="1" dirty="0">
                <a:solidFill>
                  <a:srgbClr val="FFFFFF"/>
                </a:solidFill>
                <a:latin typeface="Barlow Condensed Medium"/>
                <a:ea typeface="Barlow Condensed Medium"/>
                <a:cs typeface="Barlow Condensed Medium"/>
                <a:sym typeface="Barlow Condensed Medium"/>
              </a:rPr>
              <a:t>Source :</a:t>
            </a:r>
          </a:p>
        </p:txBody>
      </p:sp>
      <p:sp>
        <p:nvSpPr>
          <p:cNvPr id="20" name="TextBox 4">
            <a:extLst>
              <a:ext uri="{FF2B5EF4-FFF2-40B4-BE49-F238E27FC236}">
                <a16:creationId xmlns:a16="http://schemas.microsoft.com/office/drawing/2014/main" id="{D059BD07-F651-0821-36D6-FD466B32241C}"/>
              </a:ext>
            </a:extLst>
          </p:cNvPr>
          <p:cNvSpPr txBox="1"/>
          <p:nvPr/>
        </p:nvSpPr>
        <p:spPr>
          <a:xfrm>
            <a:off x="15697200" y="2858178"/>
            <a:ext cx="7185879" cy="304122"/>
          </a:xfrm>
          <a:prstGeom prst="rect">
            <a:avLst/>
          </a:prstGeom>
        </p:spPr>
        <p:txBody>
          <a:bodyPr lIns="0" tIns="0" rIns="0" bIns="0" rtlCol="0" anchor="t">
            <a:spAutoFit/>
          </a:bodyPr>
          <a:lstStyle/>
          <a:p>
            <a:pPr>
              <a:lnSpc>
                <a:spcPts val="2553"/>
              </a:lnSpc>
            </a:pPr>
            <a:r>
              <a:rPr lang="en-US" sz="1574" dirty="0">
                <a:solidFill>
                  <a:srgbClr val="FFFFFF"/>
                </a:solidFill>
                <a:latin typeface="Montserrat"/>
                <a:ea typeface="Montserrat"/>
                <a:cs typeface="Montserrat"/>
                <a:sym typeface="Montserrat"/>
              </a:rPr>
              <a:t>Kaggle Dataset</a:t>
            </a:r>
          </a:p>
        </p:txBody>
      </p:sp>
      <p:sp>
        <p:nvSpPr>
          <p:cNvPr id="21" name="TextBox 3">
            <a:extLst>
              <a:ext uri="{FF2B5EF4-FFF2-40B4-BE49-F238E27FC236}">
                <a16:creationId xmlns:a16="http://schemas.microsoft.com/office/drawing/2014/main" id="{8F8696FC-D634-1E08-5DEB-A3FEBC7A7675}"/>
              </a:ext>
            </a:extLst>
          </p:cNvPr>
          <p:cNvSpPr txBox="1"/>
          <p:nvPr/>
        </p:nvSpPr>
        <p:spPr>
          <a:xfrm>
            <a:off x="9296400" y="3619500"/>
            <a:ext cx="4543181" cy="516167"/>
          </a:xfrm>
          <a:prstGeom prst="rect">
            <a:avLst/>
          </a:prstGeom>
        </p:spPr>
        <p:txBody>
          <a:bodyPr lIns="0" tIns="0" rIns="0" bIns="0" rtlCol="0" anchor="t">
            <a:spAutoFit/>
          </a:bodyPr>
          <a:lstStyle/>
          <a:p>
            <a:pPr algn="l">
              <a:lnSpc>
                <a:spcPts val="4548"/>
              </a:lnSpc>
            </a:pPr>
            <a:r>
              <a:rPr lang="en-US" sz="3249" b="1" dirty="0">
                <a:solidFill>
                  <a:srgbClr val="FFFFFF"/>
                </a:solidFill>
                <a:latin typeface="Barlow Condensed Medium"/>
                <a:ea typeface="Barlow Condensed Medium"/>
                <a:cs typeface="Barlow Condensed Medium"/>
                <a:sym typeface="Barlow Condensed Medium"/>
              </a:rPr>
              <a:t>Data Composition:</a:t>
            </a:r>
          </a:p>
        </p:txBody>
      </p:sp>
      <p:sp>
        <p:nvSpPr>
          <p:cNvPr id="22" name="TextBox 4">
            <a:extLst>
              <a:ext uri="{FF2B5EF4-FFF2-40B4-BE49-F238E27FC236}">
                <a16:creationId xmlns:a16="http://schemas.microsoft.com/office/drawing/2014/main" id="{8327D35B-6F46-9B51-715C-E9910AFC30F2}"/>
              </a:ext>
            </a:extLst>
          </p:cNvPr>
          <p:cNvSpPr txBox="1"/>
          <p:nvPr/>
        </p:nvSpPr>
        <p:spPr>
          <a:xfrm>
            <a:off x="9655964" y="4152900"/>
            <a:ext cx="7185879" cy="633379"/>
          </a:xfrm>
          <a:prstGeom prst="rect">
            <a:avLst/>
          </a:prstGeom>
        </p:spPr>
        <p:txBody>
          <a:bodyPr lIns="0" tIns="0" rIns="0" bIns="0" rtlCol="0" anchor="t">
            <a:spAutoFit/>
          </a:bodyPr>
          <a:lstStyle/>
          <a:p>
            <a:pPr>
              <a:lnSpc>
                <a:spcPts val="2553"/>
              </a:lnSpc>
            </a:pPr>
            <a:r>
              <a:rPr lang="en-US" sz="1574" dirty="0">
                <a:solidFill>
                  <a:srgbClr val="FFFFFF"/>
                </a:solidFill>
                <a:latin typeface="Montserrat"/>
                <a:ea typeface="Montserrat"/>
                <a:cs typeface="Montserrat"/>
                <a:sym typeface="Montserrat"/>
              </a:rPr>
              <a:t>Text reviews in Arabic.</a:t>
            </a:r>
          </a:p>
          <a:p>
            <a:pPr>
              <a:lnSpc>
                <a:spcPts val="2553"/>
              </a:lnSpc>
            </a:pPr>
            <a:r>
              <a:rPr lang="en-US" sz="1574" dirty="0">
                <a:solidFill>
                  <a:srgbClr val="FFFFFF"/>
                </a:solidFill>
                <a:latin typeface="Montserrat"/>
                <a:ea typeface="Montserrat"/>
                <a:cs typeface="Montserrat"/>
                <a:sym typeface="Montserrat"/>
              </a:rPr>
              <a:t>Labels: Binary classification (0 = Negative, 1 = Positive).</a:t>
            </a:r>
          </a:p>
        </p:txBody>
      </p:sp>
      <p:sp>
        <p:nvSpPr>
          <p:cNvPr id="23" name="TextBox 3">
            <a:extLst>
              <a:ext uri="{FF2B5EF4-FFF2-40B4-BE49-F238E27FC236}">
                <a16:creationId xmlns:a16="http://schemas.microsoft.com/office/drawing/2014/main" id="{24B535F3-A983-6F94-977C-7D5A4648DE80}"/>
              </a:ext>
            </a:extLst>
          </p:cNvPr>
          <p:cNvSpPr txBox="1"/>
          <p:nvPr/>
        </p:nvSpPr>
        <p:spPr>
          <a:xfrm>
            <a:off x="9296399" y="5067300"/>
            <a:ext cx="4543181" cy="516167"/>
          </a:xfrm>
          <a:prstGeom prst="rect">
            <a:avLst/>
          </a:prstGeom>
        </p:spPr>
        <p:txBody>
          <a:bodyPr lIns="0" tIns="0" rIns="0" bIns="0" rtlCol="0" anchor="t">
            <a:spAutoFit/>
          </a:bodyPr>
          <a:lstStyle/>
          <a:p>
            <a:pPr algn="l">
              <a:lnSpc>
                <a:spcPts val="4548"/>
              </a:lnSpc>
            </a:pPr>
            <a:r>
              <a:rPr lang="en-US" sz="3249" b="1" dirty="0">
                <a:solidFill>
                  <a:srgbClr val="FFFFFF"/>
                </a:solidFill>
                <a:latin typeface="Barlow Condensed Medium"/>
                <a:ea typeface="Barlow Condensed Medium"/>
                <a:cs typeface="Barlow Condensed Medium"/>
                <a:sym typeface="Barlow Condensed Medium"/>
              </a:rPr>
              <a:t>Preprocessing Steps:</a:t>
            </a:r>
          </a:p>
        </p:txBody>
      </p:sp>
      <p:sp>
        <p:nvSpPr>
          <p:cNvPr id="26" name="TextBox 4">
            <a:extLst>
              <a:ext uri="{FF2B5EF4-FFF2-40B4-BE49-F238E27FC236}">
                <a16:creationId xmlns:a16="http://schemas.microsoft.com/office/drawing/2014/main" id="{7169F4F2-04D7-6CBD-841C-94A6C16881A1}"/>
              </a:ext>
            </a:extLst>
          </p:cNvPr>
          <p:cNvSpPr txBox="1"/>
          <p:nvPr/>
        </p:nvSpPr>
        <p:spPr>
          <a:xfrm>
            <a:off x="9761672" y="5700697"/>
            <a:ext cx="7185879" cy="966803"/>
          </a:xfrm>
          <a:prstGeom prst="rect">
            <a:avLst/>
          </a:prstGeom>
        </p:spPr>
        <p:txBody>
          <a:bodyPr lIns="0" tIns="0" rIns="0" bIns="0" rtlCol="0" anchor="t">
            <a:spAutoFit/>
          </a:bodyPr>
          <a:lstStyle/>
          <a:p>
            <a:pPr>
              <a:lnSpc>
                <a:spcPts val="2553"/>
              </a:lnSpc>
            </a:pPr>
            <a:r>
              <a:rPr lang="en-US" sz="1574" dirty="0">
                <a:solidFill>
                  <a:srgbClr val="FFFFFF"/>
                </a:solidFill>
                <a:latin typeface="Montserrat"/>
                <a:ea typeface="Montserrat"/>
                <a:cs typeface="Montserrat"/>
                <a:sym typeface="Montserrat"/>
              </a:rPr>
              <a:t>Removal of diacritics, punctuation, and special characters.</a:t>
            </a:r>
          </a:p>
          <a:p>
            <a:pPr>
              <a:lnSpc>
                <a:spcPts val="2553"/>
              </a:lnSpc>
            </a:pPr>
            <a:r>
              <a:rPr lang="en-US" sz="1574" dirty="0">
                <a:solidFill>
                  <a:srgbClr val="FFFFFF"/>
                </a:solidFill>
                <a:latin typeface="Montserrat"/>
                <a:ea typeface="Montserrat"/>
                <a:cs typeface="Montserrat"/>
                <a:sym typeface="Montserrat"/>
              </a:rPr>
              <a:t>Normalization of Arabic letters.</a:t>
            </a:r>
          </a:p>
          <a:p>
            <a:pPr>
              <a:lnSpc>
                <a:spcPts val="2553"/>
              </a:lnSpc>
            </a:pPr>
            <a:r>
              <a:rPr lang="en-US" sz="1574" dirty="0">
                <a:solidFill>
                  <a:srgbClr val="FFFFFF"/>
                </a:solidFill>
                <a:latin typeface="Montserrat"/>
                <a:ea typeface="Montserrat"/>
                <a:cs typeface="Montserrat"/>
                <a:sym typeface="Montserrat"/>
              </a:rPr>
              <a:t>Removal of </a:t>
            </a:r>
            <a:r>
              <a:rPr lang="en-US" sz="1574" dirty="0" err="1">
                <a:solidFill>
                  <a:srgbClr val="FFFFFF"/>
                </a:solidFill>
                <a:latin typeface="Montserrat"/>
                <a:ea typeface="Montserrat"/>
                <a:cs typeface="Montserrat"/>
                <a:sym typeface="Montserrat"/>
              </a:rPr>
              <a:t>stopwords</a:t>
            </a:r>
            <a:r>
              <a:rPr lang="en-US" sz="1574" dirty="0">
                <a:solidFill>
                  <a:srgbClr val="FFFFFF"/>
                </a:solidFill>
                <a:latin typeface="Montserrat"/>
                <a:ea typeface="Montserrat"/>
                <a:cs typeface="Montserrat"/>
                <a:sym typeface="Montserrat"/>
              </a:rPr>
              <a:t>.</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440431">
            <a:off x="-5851228" y="4325371"/>
            <a:ext cx="13790593" cy="14960209"/>
          </a:xfrm>
          <a:custGeom>
            <a:avLst/>
            <a:gdLst/>
            <a:ahLst/>
            <a:cxnLst/>
            <a:rect l="l" t="t" r="r" b="b"/>
            <a:pathLst>
              <a:path w="13790593" h="14960209">
                <a:moveTo>
                  <a:pt x="0" y="0"/>
                </a:moveTo>
                <a:lnTo>
                  <a:pt x="13790593" y="0"/>
                </a:lnTo>
                <a:lnTo>
                  <a:pt x="13790593" y="14960210"/>
                </a:lnTo>
                <a:lnTo>
                  <a:pt x="0" y="14960210"/>
                </a:lnTo>
                <a:lnTo>
                  <a:pt x="0" y="0"/>
                </a:lnTo>
                <a:close/>
              </a:path>
            </a:pathLst>
          </a:custGeom>
          <a:blipFill>
            <a:blip r:embed="rId2">
              <a:alphaModFix amt="59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5"/>
          <p:cNvSpPr txBox="1"/>
          <p:nvPr/>
        </p:nvSpPr>
        <p:spPr>
          <a:xfrm>
            <a:off x="685800" y="253155"/>
            <a:ext cx="11420502" cy="1178698"/>
          </a:xfrm>
          <a:prstGeom prst="rect">
            <a:avLst/>
          </a:prstGeom>
        </p:spPr>
        <p:txBody>
          <a:bodyPr lIns="0" tIns="0" rIns="0" bIns="0" rtlCol="0" anchor="t">
            <a:spAutoFit/>
          </a:bodyPr>
          <a:lstStyle/>
          <a:p>
            <a:pPr algn="l">
              <a:lnSpc>
                <a:spcPts val="8946"/>
              </a:lnSpc>
            </a:pPr>
            <a:r>
              <a:rPr lang="en-US" sz="8440" dirty="0">
                <a:solidFill>
                  <a:srgbClr val="FFFFFF"/>
                </a:solidFill>
                <a:latin typeface="Barlow Condensed"/>
                <a:ea typeface="Barlow Condensed"/>
                <a:cs typeface="Barlow Condensed"/>
                <a:sym typeface="Barlow Condensed"/>
              </a:rPr>
              <a:t>Data Splitting </a:t>
            </a:r>
          </a:p>
        </p:txBody>
      </p:sp>
      <p:sp>
        <p:nvSpPr>
          <p:cNvPr id="6" name="TextBox 6"/>
          <p:cNvSpPr txBox="1"/>
          <p:nvPr/>
        </p:nvSpPr>
        <p:spPr>
          <a:xfrm>
            <a:off x="685800" y="1403041"/>
            <a:ext cx="8785019" cy="948978"/>
          </a:xfrm>
          <a:prstGeom prst="rect">
            <a:avLst/>
          </a:prstGeom>
        </p:spPr>
        <p:txBody>
          <a:bodyPr wrap="square" lIns="0" tIns="0" rIns="0" bIns="0" rtlCol="0" anchor="t">
            <a:spAutoFit/>
          </a:bodyPr>
          <a:lstStyle/>
          <a:p>
            <a:pPr algn="l">
              <a:lnSpc>
                <a:spcPts val="3704"/>
              </a:lnSpc>
            </a:pPr>
            <a:r>
              <a:rPr lang="en-US" sz="3249" b="1" dirty="0">
                <a:solidFill>
                  <a:srgbClr val="FFFFFF"/>
                </a:solidFill>
                <a:latin typeface="Barlow Condensed Semi-Bold"/>
                <a:ea typeface="Barlow Condensed Semi-Bold"/>
                <a:cs typeface="Barlow Condensed Semi-Bold"/>
                <a:sym typeface="Barlow Condensed Semi-Bold"/>
              </a:rPr>
              <a:t>70 % for Training , 15 % for Validation ,</a:t>
            </a:r>
          </a:p>
          <a:p>
            <a:pPr algn="l">
              <a:lnSpc>
                <a:spcPts val="3704"/>
              </a:lnSpc>
            </a:pPr>
            <a:r>
              <a:rPr lang="en-US" sz="3249" b="1" dirty="0">
                <a:solidFill>
                  <a:srgbClr val="FFFFFF"/>
                </a:solidFill>
                <a:latin typeface="Barlow Condensed Semi-Bold"/>
                <a:ea typeface="Barlow Condensed Semi-Bold"/>
                <a:cs typeface="Barlow Condensed Semi-Bold"/>
                <a:sym typeface="Barlow Condensed Semi-Bold"/>
              </a:rPr>
              <a:t>15% for Testing </a:t>
            </a:r>
          </a:p>
        </p:txBody>
      </p:sp>
      <p:sp>
        <p:nvSpPr>
          <p:cNvPr id="7" name="TextBox 7"/>
          <p:cNvSpPr txBox="1"/>
          <p:nvPr/>
        </p:nvSpPr>
        <p:spPr>
          <a:xfrm>
            <a:off x="7938050" y="1978552"/>
            <a:ext cx="7086600" cy="478977"/>
          </a:xfrm>
          <a:prstGeom prst="rect">
            <a:avLst/>
          </a:prstGeom>
        </p:spPr>
        <p:txBody>
          <a:bodyPr wrap="square" lIns="0" tIns="0" rIns="0" bIns="0" rtlCol="0" anchor="t">
            <a:spAutoFit/>
          </a:bodyPr>
          <a:lstStyle/>
          <a:p>
            <a:pPr algn="l">
              <a:lnSpc>
                <a:spcPts val="3704"/>
              </a:lnSpc>
            </a:pPr>
            <a:r>
              <a:rPr lang="en-US" sz="4800" b="1" dirty="0">
                <a:solidFill>
                  <a:srgbClr val="FFFFFF"/>
                </a:solidFill>
                <a:latin typeface="Barlow Condensed Semi-Bold"/>
                <a:ea typeface="Barlow Condensed Semi-Bold"/>
                <a:cs typeface="Barlow Condensed Semi-Bold"/>
                <a:sym typeface="Barlow Condensed Semi-Bold"/>
              </a:rPr>
              <a:t>Tokenizer &amp; Model Loading::</a:t>
            </a:r>
          </a:p>
        </p:txBody>
      </p:sp>
      <p:sp>
        <p:nvSpPr>
          <p:cNvPr id="8" name="TextBox 8"/>
          <p:cNvSpPr txBox="1"/>
          <p:nvPr/>
        </p:nvSpPr>
        <p:spPr>
          <a:xfrm>
            <a:off x="582616" y="3237937"/>
            <a:ext cx="3953393" cy="481899"/>
          </a:xfrm>
          <a:prstGeom prst="rect">
            <a:avLst/>
          </a:prstGeom>
        </p:spPr>
        <p:txBody>
          <a:bodyPr lIns="0" tIns="0" rIns="0" bIns="0" rtlCol="0" anchor="t">
            <a:spAutoFit/>
          </a:bodyPr>
          <a:lstStyle/>
          <a:p>
            <a:pPr algn="l">
              <a:lnSpc>
                <a:spcPts val="3704"/>
              </a:lnSpc>
            </a:pPr>
            <a:r>
              <a:rPr lang="en-US" sz="4800" b="1" dirty="0">
                <a:solidFill>
                  <a:srgbClr val="FFFFFF"/>
                </a:solidFill>
                <a:latin typeface="Barlow Condensed Semi-Bold"/>
                <a:ea typeface="Barlow Condensed Semi-Bold"/>
                <a:cs typeface="Barlow Condensed Semi-Bold"/>
                <a:sym typeface="Barlow Condensed Semi-Bold"/>
              </a:rPr>
              <a:t>BERT Model Used:</a:t>
            </a:r>
          </a:p>
        </p:txBody>
      </p:sp>
      <p:sp>
        <p:nvSpPr>
          <p:cNvPr id="10" name="TextBox 10"/>
          <p:cNvSpPr txBox="1"/>
          <p:nvPr/>
        </p:nvSpPr>
        <p:spPr>
          <a:xfrm>
            <a:off x="1045476" y="5852176"/>
            <a:ext cx="4671845" cy="1416157"/>
          </a:xfrm>
          <a:prstGeom prst="rect">
            <a:avLst/>
          </a:prstGeom>
        </p:spPr>
        <p:txBody>
          <a:bodyPr wrap="square" lIns="0" tIns="0" rIns="0" bIns="0" rtlCol="0" anchor="t">
            <a:spAutoFit/>
          </a:bodyPr>
          <a:lstStyle/>
          <a:p>
            <a:pPr marL="0" lvl="0" indent="0" algn="l">
              <a:lnSpc>
                <a:spcPts val="2197"/>
              </a:lnSpc>
              <a:spcBef>
                <a:spcPct val="0"/>
              </a:spcBef>
            </a:pPr>
            <a:r>
              <a:rPr lang="en-US" sz="2400" spc="72" dirty="0">
                <a:solidFill>
                  <a:srgbClr val="FFFFFF"/>
                </a:solidFill>
                <a:latin typeface="Montserrat"/>
                <a:ea typeface="Montserrat"/>
                <a:cs typeface="Montserrat"/>
                <a:sym typeface="Montserrat"/>
              </a:rPr>
              <a:t>Pretrained transformer model for contextual embeddings.</a:t>
            </a:r>
          </a:p>
          <a:p>
            <a:pPr marL="0" lvl="0" indent="0" algn="l">
              <a:lnSpc>
                <a:spcPts val="2197"/>
              </a:lnSpc>
              <a:spcBef>
                <a:spcPct val="0"/>
              </a:spcBef>
            </a:pPr>
            <a:r>
              <a:rPr lang="en-US" sz="2400" spc="72" dirty="0">
                <a:solidFill>
                  <a:srgbClr val="FFFFFF"/>
                </a:solidFill>
                <a:latin typeface="Montserrat"/>
                <a:ea typeface="Montserrat"/>
                <a:cs typeface="Montserrat"/>
                <a:sym typeface="Montserrat"/>
              </a:rPr>
              <a:t>Captures meaning in sentences effectively.</a:t>
            </a:r>
          </a:p>
        </p:txBody>
      </p:sp>
      <p:sp>
        <p:nvSpPr>
          <p:cNvPr id="11" name="TextBox 11"/>
          <p:cNvSpPr txBox="1"/>
          <p:nvPr/>
        </p:nvSpPr>
        <p:spPr>
          <a:xfrm>
            <a:off x="8180133" y="2649744"/>
            <a:ext cx="6347332" cy="851900"/>
          </a:xfrm>
          <a:prstGeom prst="rect">
            <a:avLst/>
          </a:prstGeom>
        </p:spPr>
        <p:txBody>
          <a:bodyPr wrap="square" lIns="0" tIns="0" rIns="0" bIns="0" rtlCol="0" anchor="t">
            <a:spAutoFit/>
          </a:bodyPr>
          <a:lstStyle/>
          <a:p>
            <a:pPr marL="0" lvl="0" indent="0" algn="l">
              <a:lnSpc>
                <a:spcPts val="2197"/>
              </a:lnSpc>
              <a:spcBef>
                <a:spcPct val="0"/>
              </a:spcBef>
            </a:pPr>
            <a:r>
              <a:rPr lang="en-US" sz="2400" spc="72" dirty="0">
                <a:solidFill>
                  <a:srgbClr val="FFFFFF"/>
                </a:solidFill>
                <a:latin typeface="Montserrat"/>
                <a:ea typeface="Montserrat"/>
                <a:cs typeface="Montserrat"/>
                <a:sym typeface="Montserrat"/>
              </a:rPr>
              <a:t>The code downloads and initializes a pre-trained Arabic BERT model and its corresponding tokenizer.</a:t>
            </a:r>
          </a:p>
        </p:txBody>
      </p:sp>
      <p:sp>
        <p:nvSpPr>
          <p:cNvPr id="12" name="TextBox 12"/>
          <p:cNvSpPr txBox="1"/>
          <p:nvPr/>
        </p:nvSpPr>
        <p:spPr>
          <a:xfrm>
            <a:off x="1045478" y="3940787"/>
            <a:ext cx="5410200" cy="851900"/>
          </a:xfrm>
          <a:prstGeom prst="rect">
            <a:avLst/>
          </a:prstGeom>
        </p:spPr>
        <p:txBody>
          <a:bodyPr wrap="square" lIns="0" tIns="0" rIns="0" bIns="0" rtlCol="0" anchor="t">
            <a:spAutoFit/>
          </a:bodyPr>
          <a:lstStyle/>
          <a:p>
            <a:pPr marL="0" lvl="0" indent="0" algn="l">
              <a:lnSpc>
                <a:spcPts val="2197"/>
              </a:lnSpc>
              <a:spcBef>
                <a:spcPct val="0"/>
              </a:spcBef>
            </a:pPr>
            <a:r>
              <a:rPr lang="en-US" sz="2400" spc="72" dirty="0" err="1">
                <a:solidFill>
                  <a:srgbClr val="FFFFFF"/>
                </a:solidFill>
                <a:latin typeface="Montserrat"/>
                <a:ea typeface="Montserrat"/>
                <a:cs typeface="Montserrat"/>
                <a:sym typeface="Montserrat"/>
              </a:rPr>
              <a:t>aubmindlab</a:t>
            </a:r>
            <a:r>
              <a:rPr lang="en-US" sz="2400" spc="72" dirty="0">
                <a:solidFill>
                  <a:srgbClr val="FFFFFF"/>
                </a:solidFill>
                <a:latin typeface="Montserrat"/>
                <a:ea typeface="Montserrat"/>
                <a:cs typeface="Montserrat"/>
                <a:sym typeface="Montserrat"/>
              </a:rPr>
              <a:t>/</a:t>
            </a:r>
            <a:r>
              <a:rPr lang="en-US" sz="2400" spc="72" dirty="0" err="1">
                <a:solidFill>
                  <a:srgbClr val="FFFFFF"/>
                </a:solidFill>
                <a:latin typeface="Montserrat"/>
                <a:ea typeface="Montserrat"/>
                <a:cs typeface="Montserrat"/>
                <a:sym typeface="Montserrat"/>
              </a:rPr>
              <a:t>bert</a:t>
            </a:r>
            <a:r>
              <a:rPr lang="en-US" sz="2400" spc="72" dirty="0">
                <a:solidFill>
                  <a:srgbClr val="FFFFFF"/>
                </a:solidFill>
                <a:latin typeface="Montserrat"/>
                <a:ea typeface="Montserrat"/>
                <a:cs typeface="Montserrat"/>
                <a:sym typeface="Montserrat"/>
              </a:rPr>
              <a:t>-base arabertv02 Arabic</a:t>
            </a:r>
          </a:p>
          <a:p>
            <a:pPr marL="0" lvl="0" indent="0" algn="l">
              <a:lnSpc>
                <a:spcPts val="2197"/>
              </a:lnSpc>
              <a:spcBef>
                <a:spcPct val="0"/>
              </a:spcBef>
            </a:pPr>
            <a:r>
              <a:rPr lang="en-US" sz="2400" spc="72" dirty="0">
                <a:solidFill>
                  <a:srgbClr val="FFFFFF"/>
                </a:solidFill>
                <a:latin typeface="Montserrat"/>
                <a:ea typeface="Montserrat"/>
                <a:cs typeface="Montserrat"/>
                <a:sym typeface="Montserrat"/>
              </a:rPr>
              <a:t>Tokenizer and Model</a:t>
            </a:r>
          </a:p>
        </p:txBody>
      </p:sp>
      <p:sp>
        <p:nvSpPr>
          <p:cNvPr id="17" name="TextBox 17"/>
          <p:cNvSpPr txBox="1"/>
          <p:nvPr/>
        </p:nvSpPr>
        <p:spPr>
          <a:xfrm>
            <a:off x="7391400" y="218533"/>
            <a:ext cx="11249316" cy="1226490"/>
          </a:xfrm>
          <a:prstGeom prst="rect">
            <a:avLst/>
          </a:prstGeom>
        </p:spPr>
        <p:txBody>
          <a:bodyPr wrap="square" lIns="0" tIns="0" rIns="0" bIns="0" rtlCol="0" anchor="t">
            <a:spAutoFit/>
          </a:bodyPr>
          <a:lstStyle/>
          <a:p>
            <a:pPr algn="l">
              <a:lnSpc>
                <a:spcPts val="10504"/>
              </a:lnSpc>
            </a:pPr>
            <a:r>
              <a:rPr lang="en-US" sz="8444" b="1" spc="-194" dirty="0">
                <a:solidFill>
                  <a:srgbClr val="FF654A"/>
                </a:solidFill>
                <a:latin typeface="Barlow Condensed Semi-Bold"/>
                <a:ea typeface="Barlow Condensed Semi-Bold"/>
                <a:cs typeface="Barlow Condensed Semi-Bold"/>
                <a:sym typeface="Barlow Condensed Semi-Bold"/>
              </a:rPr>
              <a:t> </a:t>
            </a:r>
            <a:r>
              <a:rPr lang="en-US" sz="8000" b="1" spc="-194" dirty="0">
                <a:solidFill>
                  <a:srgbClr val="FF654A"/>
                </a:solidFill>
                <a:latin typeface="Barlow Condensed Semi-Bold"/>
                <a:ea typeface="Barlow Condensed Semi-Bold"/>
                <a:cs typeface="Barlow Condensed Semi-Bold"/>
                <a:sym typeface="Barlow Condensed Semi-Bold"/>
              </a:rPr>
              <a:t>BERT for Feature Extraction</a:t>
            </a:r>
            <a:endParaRPr lang="en-US" sz="8444" b="1" spc="-194" dirty="0">
              <a:solidFill>
                <a:srgbClr val="FF654A"/>
              </a:solidFill>
              <a:latin typeface="Barlow Condensed Semi-Bold"/>
              <a:ea typeface="Barlow Condensed Semi-Bold"/>
              <a:cs typeface="Barlow Condensed Semi-Bold"/>
              <a:sym typeface="Barlow Condensed Semi-Bold"/>
            </a:endParaRPr>
          </a:p>
        </p:txBody>
      </p:sp>
      <p:sp>
        <p:nvSpPr>
          <p:cNvPr id="18" name="Freeform 18"/>
          <p:cNvSpPr/>
          <p:nvPr/>
        </p:nvSpPr>
        <p:spPr>
          <a:xfrm rot="-7384885">
            <a:off x="12824045" y="-4261111"/>
            <a:ext cx="12739872" cy="10414846"/>
          </a:xfrm>
          <a:custGeom>
            <a:avLst/>
            <a:gdLst/>
            <a:ahLst/>
            <a:cxnLst/>
            <a:rect l="l" t="t" r="r" b="b"/>
            <a:pathLst>
              <a:path w="12739872" h="10414846">
                <a:moveTo>
                  <a:pt x="0" y="0"/>
                </a:moveTo>
                <a:lnTo>
                  <a:pt x="12739872" y="0"/>
                </a:lnTo>
                <a:lnTo>
                  <a:pt x="12739872" y="10414846"/>
                </a:lnTo>
                <a:lnTo>
                  <a:pt x="0" y="10414846"/>
                </a:lnTo>
                <a:lnTo>
                  <a:pt x="0" y="0"/>
                </a:lnTo>
                <a:close/>
              </a:path>
            </a:pathLst>
          </a:custGeom>
          <a:blipFill>
            <a:blip r:embed="rId4">
              <a:alphaModFix amt="74000"/>
            </a:blip>
            <a:stretch>
              <a:fillRect/>
            </a:stretch>
          </a:blipFill>
        </p:spPr>
        <p:txBody>
          <a:bodyPr/>
          <a:lstStyle/>
          <a:p>
            <a:endParaRPr lang="en-US" dirty="0"/>
          </a:p>
        </p:txBody>
      </p:sp>
      <p:sp>
        <p:nvSpPr>
          <p:cNvPr id="20" name="TextBox 7">
            <a:extLst>
              <a:ext uri="{FF2B5EF4-FFF2-40B4-BE49-F238E27FC236}">
                <a16:creationId xmlns:a16="http://schemas.microsoft.com/office/drawing/2014/main" id="{21680795-0D55-BF2C-591C-87125DF3F534}"/>
              </a:ext>
            </a:extLst>
          </p:cNvPr>
          <p:cNvSpPr txBox="1"/>
          <p:nvPr/>
        </p:nvSpPr>
        <p:spPr>
          <a:xfrm>
            <a:off x="612433" y="5231659"/>
            <a:ext cx="3413333" cy="478977"/>
          </a:xfrm>
          <a:prstGeom prst="rect">
            <a:avLst/>
          </a:prstGeom>
        </p:spPr>
        <p:txBody>
          <a:bodyPr wrap="square" lIns="0" tIns="0" rIns="0" bIns="0" rtlCol="0" anchor="t">
            <a:spAutoFit/>
          </a:bodyPr>
          <a:lstStyle/>
          <a:p>
            <a:pPr algn="l">
              <a:lnSpc>
                <a:spcPts val="3704"/>
              </a:lnSpc>
            </a:pPr>
            <a:r>
              <a:rPr lang="en-US" sz="4800" b="1" dirty="0">
                <a:solidFill>
                  <a:srgbClr val="FFFFFF"/>
                </a:solidFill>
                <a:latin typeface="Barlow Condensed Semi-Bold"/>
                <a:ea typeface="Barlow Condensed Semi-Bold"/>
                <a:cs typeface="Barlow Condensed Semi-Bold"/>
                <a:sym typeface="Barlow Condensed Semi-Bold"/>
              </a:rPr>
              <a:t>Why Use BERT?</a:t>
            </a:r>
          </a:p>
        </p:txBody>
      </p:sp>
      <p:sp>
        <p:nvSpPr>
          <p:cNvPr id="9" name="TextBox 7">
            <a:extLst>
              <a:ext uri="{FF2B5EF4-FFF2-40B4-BE49-F238E27FC236}">
                <a16:creationId xmlns:a16="http://schemas.microsoft.com/office/drawing/2014/main" id="{358A92F4-B0AC-F77F-7290-C0F7AEB91D87}"/>
              </a:ext>
            </a:extLst>
          </p:cNvPr>
          <p:cNvSpPr txBox="1"/>
          <p:nvPr/>
        </p:nvSpPr>
        <p:spPr>
          <a:xfrm>
            <a:off x="7938050" y="4074868"/>
            <a:ext cx="7086600" cy="478977"/>
          </a:xfrm>
          <a:prstGeom prst="rect">
            <a:avLst/>
          </a:prstGeom>
        </p:spPr>
        <p:txBody>
          <a:bodyPr wrap="square" lIns="0" tIns="0" rIns="0" bIns="0" rtlCol="0" anchor="t">
            <a:spAutoFit/>
          </a:bodyPr>
          <a:lstStyle/>
          <a:p>
            <a:pPr algn="l">
              <a:lnSpc>
                <a:spcPts val="3704"/>
              </a:lnSpc>
            </a:pPr>
            <a:r>
              <a:rPr lang="en-US" sz="4800" b="1" dirty="0">
                <a:solidFill>
                  <a:srgbClr val="FFFFFF"/>
                </a:solidFill>
                <a:latin typeface="Barlow Condensed Semi-Bold"/>
                <a:ea typeface="Barlow Condensed Semi-Bold"/>
                <a:cs typeface="Barlow Condensed Semi-Bold"/>
                <a:sym typeface="Barlow Condensed Semi-Bold"/>
              </a:rPr>
              <a:t>Preprocessing Texts:</a:t>
            </a:r>
          </a:p>
        </p:txBody>
      </p:sp>
      <p:sp>
        <p:nvSpPr>
          <p:cNvPr id="13" name="TextBox 11">
            <a:extLst>
              <a:ext uri="{FF2B5EF4-FFF2-40B4-BE49-F238E27FC236}">
                <a16:creationId xmlns:a16="http://schemas.microsoft.com/office/drawing/2014/main" id="{7C288DC3-382F-393C-C19E-979EA8123431}"/>
              </a:ext>
            </a:extLst>
          </p:cNvPr>
          <p:cNvSpPr txBox="1"/>
          <p:nvPr/>
        </p:nvSpPr>
        <p:spPr>
          <a:xfrm>
            <a:off x="8180133" y="4620800"/>
            <a:ext cx="6347332" cy="1416157"/>
          </a:xfrm>
          <a:prstGeom prst="rect">
            <a:avLst/>
          </a:prstGeom>
        </p:spPr>
        <p:txBody>
          <a:bodyPr wrap="square" lIns="0" tIns="0" rIns="0" bIns="0" rtlCol="0" anchor="t">
            <a:spAutoFit/>
          </a:bodyPr>
          <a:lstStyle/>
          <a:p>
            <a:pPr marL="0" lvl="0" indent="0" algn="l">
              <a:lnSpc>
                <a:spcPts val="2197"/>
              </a:lnSpc>
              <a:spcBef>
                <a:spcPct val="0"/>
              </a:spcBef>
            </a:pPr>
            <a:r>
              <a:rPr lang="en-US" sz="2400" spc="72" dirty="0">
                <a:solidFill>
                  <a:srgbClr val="FFFFFF"/>
                </a:solidFill>
                <a:latin typeface="Montserrat"/>
                <a:ea typeface="Montserrat"/>
                <a:cs typeface="Montserrat"/>
                <a:sym typeface="Montserrat"/>
              </a:rPr>
              <a:t>The function </a:t>
            </a:r>
            <a:r>
              <a:rPr lang="en-US" sz="2400" spc="72" dirty="0" err="1">
                <a:solidFill>
                  <a:srgbClr val="FFFFFF"/>
                </a:solidFill>
                <a:latin typeface="Montserrat"/>
                <a:ea typeface="Montserrat"/>
                <a:cs typeface="Montserrat"/>
                <a:sym typeface="Montserrat"/>
              </a:rPr>
              <a:t>get_bert_embeddings</a:t>
            </a:r>
            <a:r>
              <a:rPr lang="en-US" sz="2400" spc="72" dirty="0">
                <a:solidFill>
                  <a:srgbClr val="FFFFFF"/>
                </a:solidFill>
                <a:latin typeface="Montserrat"/>
                <a:ea typeface="Montserrat"/>
                <a:cs typeface="Montserrat"/>
                <a:sym typeface="Montserrat"/>
              </a:rPr>
              <a:t> converts raw texts into tokenized input, pads and truncates them to a fixed length, and transforms them into </a:t>
            </a:r>
            <a:r>
              <a:rPr lang="en-US" sz="2400" spc="72" dirty="0" err="1">
                <a:solidFill>
                  <a:srgbClr val="FFFFFF"/>
                </a:solidFill>
                <a:latin typeface="Montserrat"/>
                <a:ea typeface="Montserrat"/>
                <a:cs typeface="Montserrat"/>
                <a:sym typeface="Montserrat"/>
              </a:rPr>
              <a:t>PyTorch</a:t>
            </a:r>
            <a:r>
              <a:rPr lang="en-US" sz="2400" spc="72" dirty="0">
                <a:solidFill>
                  <a:srgbClr val="FFFFFF"/>
                </a:solidFill>
                <a:latin typeface="Montserrat"/>
                <a:ea typeface="Montserrat"/>
                <a:cs typeface="Montserrat"/>
                <a:sym typeface="Montserrat"/>
              </a:rPr>
              <a:t> tensors.</a:t>
            </a:r>
          </a:p>
        </p:txBody>
      </p:sp>
      <p:sp>
        <p:nvSpPr>
          <p:cNvPr id="21" name="TextBox 7">
            <a:extLst>
              <a:ext uri="{FF2B5EF4-FFF2-40B4-BE49-F238E27FC236}">
                <a16:creationId xmlns:a16="http://schemas.microsoft.com/office/drawing/2014/main" id="{1668363F-AF8B-335D-BFAD-450ED37325BB}"/>
              </a:ext>
            </a:extLst>
          </p:cNvPr>
          <p:cNvSpPr txBox="1"/>
          <p:nvPr/>
        </p:nvSpPr>
        <p:spPr>
          <a:xfrm>
            <a:off x="8024656" y="6554767"/>
            <a:ext cx="7086600" cy="478977"/>
          </a:xfrm>
          <a:prstGeom prst="rect">
            <a:avLst/>
          </a:prstGeom>
        </p:spPr>
        <p:txBody>
          <a:bodyPr wrap="square" lIns="0" tIns="0" rIns="0" bIns="0" rtlCol="0" anchor="t">
            <a:spAutoFit/>
          </a:bodyPr>
          <a:lstStyle/>
          <a:p>
            <a:pPr algn="l">
              <a:lnSpc>
                <a:spcPts val="3704"/>
              </a:lnSpc>
            </a:pPr>
            <a:r>
              <a:rPr lang="en-US" sz="4800" b="1" dirty="0">
                <a:solidFill>
                  <a:srgbClr val="FFFFFF"/>
                </a:solidFill>
                <a:latin typeface="Barlow Condensed Semi-Bold"/>
                <a:ea typeface="Barlow Condensed Semi-Bold"/>
                <a:cs typeface="Barlow Condensed Semi-Bold"/>
                <a:sym typeface="Barlow Condensed Semi-Bold"/>
              </a:rPr>
              <a:t>Model Inference:</a:t>
            </a:r>
          </a:p>
        </p:txBody>
      </p:sp>
      <p:sp>
        <p:nvSpPr>
          <p:cNvPr id="22" name="TextBox 11">
            <a:extLst>
              <a:ext uri="{FF2B5EF4-FFF2-40B4-BE49-F238E27FC236}">
                <a16:creationId xmlns:a16="http://schemas.microsoft.com/office/drawing/2014/main" id="{63F5DA6D-9B15-0CA1-2813-6DE59809783B}"/>
              </a:ext>
            </a:extLst>
          </p:cNvPr>
          <p:cNvSpPr txBox="1"/>
          <p:nvPr/>
        </p:nvSpPr>
        <p:spPr>
          <a:xfrm>
            <a:off x="8394290" y="7174420"/>
            <a:ext cx="6347332" cy="1134028"/>
          </a:xfrm>
          <a:prstGeom prst="rect">
            <a:avLst/>
          </a:prstGeom>
        </p:spPr>
        <p:txBody>
          <a:bodyPr wrap="square" lIns="0" tIns="0" rIns="0" bIns="0" rtlCol="0" anchor="t">
            <a:spAutoFit/>
          </a:bodyPr>
          <a:lstStyle/>
          <a:p>
            <a:pPr marL="0" lvl="0" indent="0" algn="l">
              <a:lnSpc>
                <a:spcPts val="2197"/>
              </a:lnSpc>
              <a:spcBef>
                <a:spcPct val="0"/>
              </a:spcBef>
            </a:pPr>
            <a:r>
              <a:rPr lang="en-US" sz="2400" spc="72" dirty="0">
                <a:solidFill>
                  <a:srgbClr val="FFFFFF"/>
                </a:solidFill>
                <a:latin typeface="Montserrat"/>
                <a:ea typeface="Montserrat"/>
                <a:cs typeface="Montserrat"/>
                <a:sym typeface="Montserrat"/>
              </a:rPr>
              <a:t>It then runs these tensors through the model in inference mode (no gradient computation) to obtain the hidden states.</a:t>
            </a:r>
          </a:p>
        </p:txBody>
      </p:sp>
      <p:sp>
        <p:nvSpPr>
          <p:cNvPr id="23" name="TextBox 7">
            <a:extLst>
              <a:ext uri="{FF2B5EF4-FFF2-40B4-BE49-F238E27FC236}">
                <a16:creationId xmlns:a16="http://schemas.microsoft.com/office/drawing/2014/main" id="{F6F84B11-2D15-BF2E-2B20-8D9186EBBF67}"/>
              </a:ext>
            </a:extLst>
          </p:cNvPr>
          <p:cNvSpPr txBox="1"/>
          <p:nvPr/>
        </p:nvSpPr>
        <p:spPr>
          <a:xfrm>
            <a:off x="582616" y="7868397"/>
            <a:ext cx="6691155" cy="478977"/>
          </a:xfrm>
          <a:prstGeom prst="rect">
            <a:avLst/>
          </a:prstGeom>
        </p:spPr>
        <p:txBody>
          <a:bodyPr wrap="square" lIns="0" tIns="0" rIns="0" bIns="0" rtlCol="0" anchor="t">
            <a:spAutoFit/>
          </a:bodyPr>
          <a:lstStyle/>
          <a:p>
            <a:pPr algn="l">
              <a:lnSpc>
                <a:spcPts val="3704"/>
              </a:lnSpc>
            </a:pPr>
            <a:r>
              <a:rPr lang="en-US" sz="4800" b="1" dirty="0">
                <a:solidFill>
                  <a:srgbClr val="FFFFFF"/>
                </a:solidFill>
                <a:latin typeface="Barlow Condensed Semi-Bold"/>
                <a:ea typeface="Barlow Condensed Semi-Bold"/>
                <a:cs typeface="Barlow Condensed Semi-Bold"/>
                <a:sym typeface="Barlow Condensed Semi-Bold"/>
              </a:rPr>
              <a:t>Extracting the CLS Embedding:</a:t>
            </a:r>
          </a:p>
        </p:txBody>
      </p:sp>
      <p:sp>
        <p:nvSpPr>
          <p:cNvPr id="24" name="TextBox 11">
            <a:extLst>
              <a:ext uri="{FF2B5EF4-FFF2-40B4-BE49-F238E27FC236}">
                <a16:creationId xmlns:a16="http://schemas.microsoft.com/office/drawing/2014/main" id="{5F72000A-24CD-D166-D6AD-C69ADFA2F401}"/>
              </a:ext>
            </a:extLst>
          </p:cNvPr>
          <p:cNvSpPr txBox="1"/>
          <p:nvPr/>
        </p:nvSpPr>
        <p:spPr>
          <a:xfrm>
            <a:off x="1044068" y="8475186"/>
            <a:ext cx="6347332" cy="1416157"/>
          </a:xfrm>
          <a:prstGeom prst="rect">
            <a:avLst/>
          </a:prstGeom>
        </p:spPr>
        <p:txBody>
          <a:bodyPr wrap="square" lIns="0" tIns="0" rIns="0" bIns="0" rtlCol="0" anchor="t">
            <a:spAutoFit/>
          </a:bodyPr>
          <a:lstStyle/>
          <a:p>
            <a:pPr marL="0" lvl="0" indent="0" algn="l">
              <a:lnSpc>
                <a:spcPts val="2197"/>
              </a:lnSpc>
              <a:spcBef>
                <a:spcPct val="0"/>
              </a:spcBef>
            </a:pPr>
            <a:r>
              <a:rPr lang="en-US" sz="2400" spc="72" dirty="0">
                <a:solidFill>
                  <a:srgbClr val="FFFFFF"/>
                </a:solidFill>
                <a:latin typeface="Montserrat"/>
                <a:ea typeface="Montserrat"/>
                <a:cs typeface="Montserrat"/>
                <a:sym typeface="Montserrat"/>
              </a:rPr>
              <a:t>Finally, it extracts the embedding corresponding to the [CLS] token for each input text, which can be used as a representative feature vector for that text..</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580414">
            <a:off x="-3807951" y="-4178723"/>
            <a:ext cx="12739872" cy="10414846"/>
          </a:xfrm>
          <a:custGeom>
            <a:avLst/>
            <a:gdLst/>
            <a:ahLst/>
            <a:cxnLst/>
            <a:rect l="l" t="t" r="r" b="b"/>
            <a:pathLst>
              <a:path w="12739872" h="10414846">
                <a:moveTo>
                  <a:pt x="0" y="0"/>
                </a:moveTo>
                <a:lnTo>
                  <a:pt x="12739872" y="0"/>
                </a:lnTo>
                <a:lnTo>
                  <a:pt x="12739872" y="10414846"/>
                </a:lnTo>
                <a:lnTo>
                  <a:pt x="0" y="10414846"/>
                </a:lnTo>
                <a:lnTo>
                  <a:pt x="0" y="0"/>
                </a:lnTo>
                <a:close/>
              </a:path>
            </a:pathLst>
          </a:custGeom>
          <a:blipFill>
            <a:blip r:embed="rId2">
              <a:alphaModFix amt="74000"/>
            </a:blip>
            <a:stretch>
              <a:fillRect/>
            </a:stretch>
          </a:blipFill>
        </p:spPr>
        <p:txBody>
          <a:bodyPr/>
          <a:lstStyle/>
          <a:p>
            <a:endParaRPr lang="en-US" dirty="0"/>
          </a:p>
        </p:txBody>
      </p:sp>
      <p:sp>
        <p:nvSpPr>
          <p:cNvPr id="3" name="TextBox 3"/>
          <p:cNvSpPr txBox="1"/>
          <p:nvPr/>
        </p:nvSpPr>
        <p:spPr>
          <a:xfrm>
            <a:off x="10234410" y="3085682"/>
            <a:ext cx="4543181" cy="516167"/>
          </a:xfrm>
          <a:prstGeom prst="rect">
            <a:avLst/>
          </a:prstGeom>
        </p:spPr>
        <p:txBody>
          <a:bodyPr lIns="0" tIns="0" rIns="0" bIns="0" rtlCol="0" anchor="t">
            <a:spAutoFit/>
          </a:bodyPr>
          <a:lstStyle/>
          <a:p>
            <a:pPr algn="l">
              <a:lnSpc>
                <a:spcPts val="4548"/>
              </a:lnSpc>
            </a:pPr>
            <a:r>
              <a:rPr lang="en-US" sz="3249" b="1" dirty="0">
                <a:solidFill>
                  <a:srgbClr val="FFFFFF"/>
                </a:solidFill>
                <a:latin typeface="Barlow Condensed Medium"/>
                <a:ea typeface="Barlow Condensed Medium"/>
                <a:cs typeface="Barlow Condensed Medium"/>
                <a:sym typeface="Barlow Condensed Medium"/>
              </a:rPr>
              <a:t>Bi-Directional RNN:</a:t>
            </a:r>
          </a:p>
        </p:txBody>
      </p:sp>
      <p:sp>
        <p:nvSpPr>
          <p:cNvPr id="4" name="TextBox 4"/>
          <p:cNvSpPr txBox="1"/>
          <p:nvPr/>
        </p:nvSpPr>
        <p:spPr>
          <a:xfrm>
            <a:off x="10439400" y="3763100"/>
            <a:ext cx="7185879" cy="966803"/>
          </a:xfrm>
          <a:prstGeom prst="rect">
            <a:avLst/>
          </a:prstGeom>
        </p:spPr>
        <p:txBody>
          <a:bodyPr lIns="0" tIns="0" rIns="0" bIns="0" rtlCol="0" anchor="t">
            <a:spAutoFit/>
          </a:bodyPr>
          <a:lstStyle/>
          <a:p>
            <a:pPr algn="l">
              <a:lnSpc>
                <a:spcPts val="2553"/>
              </a:lnSpc>
            </a:pPr>
            <a:r>
              <a:rPr lang="en-US" sz="1574" dirty="0">
                <a:solidFill>
                  <a:srgbClr val="FFFFFF"/>
                </a:solidFill>
                <a:latin typeface="Montserrat"/>
                <a:ea typeface="Montserrat"/>
                <a:cs typeface="Montserrat"/>
                <a:sym typeface="Montserrat"/>
              </a:rPr>
              <a:t>A bidirectional </a:t>
            </a:r>
            <a:r>
              <a:rPr lang="en-US" sz="1574" dirty="0" err="1">
                <a:solidFill>
                  <a:srgbClr val="FFFFFF"/>
                </a:solidFill>
                <a:latin typeface="Montserrat"/>
                <a:ea typeface="Montserrat"/>
                <a:cs typeface="Montserrat"/>
                <a:sym typeface="Montserrat"/>
              </a:rPr>
              <a:t>RNN.Processes</a:t>
            </a:r>
            <a:r>
              <a:rPr lang="en-US" sz="1574" dirty="0">
                <a:solidFill>
                  <a:srgbClr val="FFFFFF"/>
                </a:solidFill>
                <a:latin typeface="Montserrat"/>
                <a:ea typeface="Montserrat"/>
                <a:cs typeface="Montserrat"/>
                <a:sym typeface="Montserrat"/>
              </a:rPr>
              <a:t> sequences in both forward and backward directions.</a:t>
            </a:r>
          </a:p>
          <a:p>
            <a:pPr algn="l">
              <a:lnSpc>
                <a:spcPts val="2553"/>
              </a:lnSpc>
            </a:pPr>
            <a:r>
              <a:rPr lang="en-US" sz="1574" dirty="0">
                <a:solidFill>
                  <a:srgbClr val="FFFFFF"/>
                </a:solidFill>
                <a:latin typeface="Montserrat"/>
                <a:ea typeface="Montserrat"/>
                <a:cs typeface="Montserrat"/>
                <a:sym typeface="Montserrat"/>
              </a:rPr>
              <a:t>Concatenates the hidden states from both directions.</a:t>
            </a:r>
          </a:p>
        </p:txBody>
      </p:sp>
      <p:sp>
        <p:nvSpPr>
          <p:cNvPr id="5" name="Freeform 5"/>
          <p:cNvSpPr/>
          <p:nvPr/>
        </p:nvSpPr>
        <p:spPr>
          <a:xfrm rot="-2440431">
            <a:off x="10981893" y="2420370"/>
            <a:ext cx="13790593" cy="14960209"/>
          </a:xfrm>
          <a:custGeom>
            <a:avLst/>
            <a:gdLst/>
            <a:ahLst/>
            <a:cxnLst/>
            <a:rect l="l" t="t" r="r" b="b"/>
            <a:pathLst>
              <a:path w="13790593" h="14960209">
                <a:moveTo>
                  <a:pt x="0" y="0"/>
                </a:moveTo>
                <a:lnTo>
                  <a:pt x="13790593" y="0"/>
                </a:lnTo>
                <a:lnTo>
                  <a:pt x="13790593" y="14960210"/>
                </a:lnTo>
                <a:lnTo>
                  <a:pt x="0" y="14960210"/>
                </a:lnTo>
                <a:lnTo>
                  <a:pt x="0" y="0"/>
                </a:lnTo>
                <a:close/>
              </a:path>
            </a:pathLst>
          </a:custGeom>
          <a:blipFill>
            <a:blip r:embed="rId3">
              <a:alphaModFix amt="59000"/>
              <a:extLst>
                <a:ext uri="{96DAC541-7B7A-43D3-8B79-37D633B846F1}">
                  <asvg:svgBlip xmlns:asvg="http://schemas.microsoft.com/office/drawing/2016/SVG/main" r:embed="rId4"/>
                </a:ext>
              </a:extLst>
            </a:blip>
            <a:stretch>
              <a:fillRect/>
            </a:stretch>
          </a:blipFill>
        </p:spPr>
        <p:txBody>
          <a:bodyPr/>
          <a:lstStyle/>
          <a:p>
            <a:endParaRPr lang="en-US" dirty="0"/>
          </a:p>
        </p:txBody>
      </p:sp>
      <p:grpSp>
        <p:nvGrpSpPr>
          <p:cNvPr id="6" name="Group 6"/>
          <p:cNvGrpSpPr/>
          <p:nvPr/>
        </p:nvGrpSpPr>
        <p:grpSpPr>
          <a:xfrm>
            <a:off x="10439400" y="7243022"/>
            <a:ext cx="6900696" cy="3595502"/>
            <a:chOff x="0" y="0"/>
            <a:chExt cx="1954710" cy="1018472"/>
          </a:xfrm>
        </p:grpSpPr>
        <p:sp>
          <p:nvSpPr>
            <p:cNvPr id="7" name="Freeform 7"/>
            <p:cNvSpPr/>
            <p:nvPr/>
          </p:nvSpPr>
          <p:spPr>
            <a:xfrm>
              <a:off x="0" y="0"/>
              <a:ext cx="1954710" cy="1018472"/>
            </a:xfrm>
            <a:custGeom>
              <a:avLst/>
              <a:gdLst/>
              <a:ahLst/>
              <a:cxnLst/>
              <a:rect l="l" t="t" r="r" b="b"/>
              <a:pathLst>
                <a:path w="1954710" h="1018472">
                  <a:moveTo>
                    <a:pt x="86387" y="0"/>
                  </a:moveTo>
                  <a:lnTo>
                    <a:pt x="1868324" y="0"/>
                  </a:lnTo>
                  <a:cubicBezTo>
                    <a:pt x="1916034" y="0"/>
                    <a:pt x="1954710" y="38677"/>
                    <a:pt x="1954710" y="86387"/>
                  </a:cubicBezTo>
                  <a:lnTo>
                    <a:pt x="1954710" y="932085"/>
                  </a:lnTo>
                  <a:cubicBezTo>
                    <a:pt x="1954710" y="954996"/>
                    <a:pt x="1945609" y="976969"/>
                    <a:pt x="1929408" y="993170"/>
                  </a:cubicBezTo>
                  <a:cubicBezTo>
                    <a:pt x="1913207" y="1009370"/>
                    <a:pt x="1891235" y="1018472"/>
                    <a:pt x="1868324" y="1018472"/>
                  </a:cubicBezTo>
                  <a:lnTo>
                    <a:pt x="86387" y="1018472"/>
                  </a:lnTo>
                  <a:cubicBezTo>
                    <a:pt x="38677" y="1018472"/>
                    <a:pt x="0" y="979795"/>
                    <a:pt x="0" y="932085"/>
                  </a:cubicBezTo>
                  <a:lnTo>
                    <a:pt x="0" y="86387"/>
                  </a:lnTo>
                  <a:cubicBezTo>
                    <a:pt x="0" y="63475"/>
                    <a:pt x="9101" y="41503"/>
                    <a:pt x="25302" y="25302"/>
                  </a:cubicBezTo>
                  <a:cubicBezTo>
                    <a:pt x="41503" y="9101"/>
                    <a:pt x="63475" y="0"/>
                    <a:pt x="86387" y="0"/>
                  </a:cubicBezTo>
                  <a:close/>
                </a:path>
              </a:pathLst>
            </a:custGeom>
            <a:blipFill>
              <a:blip r:embed="rId5"/>
              <a:stretch>
                <a:fillRect t="-13935" b="-13935"/>
              </a:stretch>
            </a:blipFill>
          </p:spPr>
          <p:txBody>
            <a:bodyPr/>
            <a:lstStyle/>
            <a:p>
              <a:endParaRPr lang="en-US"/>
            </a:p>
          </p:txBody>
        </p:sp>
      </p:grpSp>
      <p:sp>
        <p:nvSpPr>
          <p:cNvPr id="10" name="TextBox 10"/>
          <p:cNvSpPr txBox="1"/>
          <p:nvPr/>
        </p:nvSpPr>
        <p:spPr>
          <a:xfrm>
            <a:off x="15077954" y="5353933"/>
            <a:ext cx="2240371" cy="2944756"/>
          </a:xfrm>
          <a:prstGeom prst="rect">
            <a:avLst/>
          </a:prstGeom>
        </p:spPr>
        <p:txBody>
          <a:bodyPr lIns="50800" tIns="50800" rIns="50800" bIns="50800" rtlCol="0" anchor="ctr"/>
          <a:lstStyle/>
          <a:p>
            <a:pPr marL="0" lvl="0" indent="0" algn="ctr">
              <a:lnSpc>
                <a:spcPts val="5062"/>
              </a:lnSpc>
              <a:spcBef>
                <a:spcPct val="0"/>
              </a:spcBef>
            </a:pPr>
            <a:endParaRPr/>
          </a:p>
        </p:txBody>
      </p:sp>
      <p:sp>
        <p:nvSpPr>
          <p:cNvPr id="11" name="TextBox 11"/>
          <p:cNvSpPr txBox="1"/>
          <p:nvPr/>
        </p:nvSpPr>
        <p:spPr>
          <a:xfrm>
            <a:off x="1734452" y="1379510"/>
            <a:ext cx="11143347" cy="1051122"/>
          </a:xfrm>
          <a:prstGeom prst="rect">
            <a:avLst/>
          </a:prstGeom>
        </p:spPr>
        <p:txBody>
          <a:bodyPr wrap="square" lIns="0" tIns="0" rIns="0" bIns="0" rtlCol="0" anchor="t">
            <a:spAutoFit/>
          </a:bodyPr>
          <a:lstStyle/>
          <a:p>
            <a:pPr marL="0" lvl="0" indent="0" algn="l">
              <a:lnSpc>
                <a:spcPts val="8998"/>
              </a:lnSpc>
              <a:spcBef>
                <a:spcPct val="0"/>
              </a:spcBef>
            </a:pPr>
            <a:r>
              <a:rPr lang="en-US" sz="7233" b="1" spc="-166" dirty="0">
                <a:solidFill>
                  <a:srgbClr val="FFFFFF"/>
                </a:solidFill>
                <a:latin typeface="Barlow Condensed Semi-Bold"/>
                <a:ea typeface="Barlow Condensed Semi-Bold"/>
                <a:cs typeface="Barlow Condensed Semi-Bold"/>
                <a:sym typeface="Barlow Condensed Semi-Bold"/>
              </a:rPr>
              <a:t>Models Used for </a:t>
            </a:r>
          </a:p>
        </p:txBody>
      </p:sp>
      <p:sp>
        <p:nvSpPr>
          <p:cNvPr id="12" name="TextBox 12"/>
          <p:cNvSpPr txBox="1"/>
          <p:nvPr/>
        </p:nvSpPr>
        <p:spPr>
          <a:xfrm>
            <a:off x="1734453" y="3754383"/>
            <a:ext cx="4543181" cy="516167"/>
          </a:xfrm>
          <a:prstGeom prst="rect">
            <a:avLst/>
          </a:prstGeom>
        </p:spPr>
        <p:txBody>
          <a:bodyPr lIns="0" tIns="0" rIns="0" bIns="0" rtlCol="0" anchor="t">
            <a:spAutoFit/>
          </a:bodyPr>
          <a:lstStyle/>
          <a:p>
            <a:pPr algn="l">
              <a:lnSpc>
                <a:spcPts val="4548"/>
              </a:lnSpc>
            </a:pPr>
            <a:r>
              <a:rPr lang="en-US" sz="3249" b="1" dirty="0">
                <a:solidFill>
                  <a:srgbClr val="FFFFFF"/>
                </a:solidFill>
                <a:latin typeface="Barlow Condensed Medium"/>
                <a:ea typeface="Barlow Condensed Medium"/>
                <a:cs typeface="Barlow Condensed Medium"/>
                <a:sym typeface="Barlow Condensed Medium"/>
              </a:rPr>
              <a:t>RNN Classifier</a:t>
            </a:r>
          </a:p>
        </p:txBody>
      </p:sp>
      <p:sp>
        <p:nvSpPr>
          <p:cNvPr id="13" name="TextBox 13"/>
          <p:cNvSpPr txBox="1"/>
          <p:nvPr/>
        </p:nvSpPr>
        <p:spPr>
          <a:xfrm>
            <a:off x="1734453" y="6419297"/>
            <a:ext cx="5212141" cy="516167"/>
          </a:xfrm>
          <a:prstGeom prst="rect">
            <a:avLst/>
          </a:prstGeom>
        </p:spPr>
        <p:txBody>
          <a:bodyPr lIns="0" tIns="0" rIns="0" bIns="0" rtlCol="0" anchor="t">
            <a:spAutoFit/>
          </a:bodyPr>
          <a:lstStyle/>
          <a:p>
            <a:pPr algn="l">
              <a:lnSpc>
                <a:spcPts val="4548"/>
              </a:lnSpc>
            </a:pPr>
            <a:r>
              <a:rPr lang="en-US" sz="3249" b="1" dirty="0">
                <a:solidFill>
                  <a:srgbClr val="FFFFFF"/>
                </a:solidFill>
                <a:latin typeface="Barlow Condensed Medium"/>
                <a:ea typeface="Barlow Condensed Medium"/>
                <a:cs typeface="Barlow Condensed Medium"/>
                <a:sym typeface="Barlow Condensed Medium"/>
              </a:rPr>
              <a:t>LSTM Classifier</a:t>
            </a:r>
          </a:p>
        </p:txBody>
      </p:sp>
      <p:sp>
        <p:nvSpPr>
          <p:cNvPr id="14" name="TextBox 14"/>
          <p:cNvSpPr txBox="1"/>
          <p:nvPr/>
        </p:nvSpPr>
        <p:spPr>
          <a:xfrm>
            <a:off x="1734453" y="4584378"/>
            <a:ext cx="6774399" cy="966803"/>
          </a:xfrm>
          <a:prstGeom prst="rect">
            <a:avLst/>
          </a:prstGeom>
        </p:spPr>
        <p:txBody>
          <a:bodyPr lIns="0" tIns="0" rIns="0" bIns="0" rtlCol="0" anchor="t">
            <a:spAutoFit/>
          </a:bodyPr>
          <a:lstStyle/>
          <a:p>
            <a:pPr algn="l">
              <a:lnSpc>
                <a:spcPts val="2553"/>
              </a:lnSpc>
            </a:pPr>
            <a:r>
              <a:rPr lang="en-US" sz="1574" dirty="0">
                <a:solidFill>
                  <a:srgbClr val="FFFFFF"/>
                </a:solidFill>
                <a:latin typeface="Montserrat"/>
                <a:ea typeface="Montserrat"/>
                <a:cs typeface="Montserrat"/>
                <a:sym typeface="Montserrat"/>
              </a:rPr>
              <a:t>Uses a simple recurrent cell.</a:t>
            </a:r>
          </a:p>
          <a:p>
            <a:pPr algn="l">
              <a:lnSpc>
                <a:spcPts val="2553"/>
              </a:lnSpc>
            </a:pPr>
            <a:r>
              <a:rPr lang="en-US" sz="1574" dirty="0">
                <a:solidFill>
                  <a:srgbClr val="FFFFFF"/>
                </a:solidFill>
                <a:latin typeface="Montserrat"/>
                <a:ea typeface="Montserrat"/>
                <a:cs typeface="Montserrat"/>
                <a:sym typeface="Montserrat"/>
              </a:rPr>
              <a:t>Processes sequence information step-by-step</a:t>
            </a:r>
          </a:p>
          <a:p>
            <a:pPr algn="l">
              <a:lnSpc>
                <a:spcPts val="2553"/>
              </a:lnSpc>
            </a:pPr>
            <a:r>
              <a:rPr lang="en-US" sz="1574" dirty="0">
                <a:solidFill>
                  <a:srgbClr val="FFFFFF"/>
                </a:solidFill>
                <a:latin typeface="Montserrat"/>
                <a:ea typeface="Montserrat"/>
                <a:cs typeface="Montserrat"/>
                <a:sym typeface="Montserrat"/>
              </a:rPr>
              <a:t>Vanishing gradients.</a:t>
            </a:r>
          </a:p>
        </p:txBody>
      </p:sp>
      <p:sp>
        <p:nvSpPr>
          <p:cNvPr id="15" name="TextBox 15"/>
          <p:cNvSpPr txBox="1"/>
          <p:nvPr/>
        </p:nvSpPr>
        <p:spPr>
          <a:xfrm>
            <a:off x="1734453" y="7249292"/>
            <a:ext cx="6774399" cy="966803"/>
          </a:xfrm>
          <a:prstGeom prst="rect">
            <a:avLst/>
          </a:prstGeom>
        </p:spPr>
        <p:txBody>
          <a:bodyPr lIns="0" tIns="0" rIns="0" bIns="0" rtlCol="0" anchor="t">
            <a:spAutoFit/>
          </a:bodyPr>
          <a:lstStyle/>
          <a:p>
            <a:pPr algn="l">
              <a:lnSpc>
                <a:spcPts val="2553"/>
              </a:lnSpc>
            </a:pPr>
            <a:r>
              <a:rPr lang="en-US" sz="1574" dirty="0">
                <a:solidFill>
                  <a:srgbClr val="FFFFFF"/>
                </a:solidFill>
                <a:latin typeface="Montserrat"/>
                <a:ea typeface="Montserrat"/>
                <a:cs typeface="Montserrat"/>
                <a:sym typeface="Montserrat"/>
              </a:rPr>
              <a:t>Employs Long Short-Term Memory cells.</a:t>
            </a:r>
          </a:p>
          <a:p>
            <a:pPr algn="l">
              <a:lnSpc>
                <a:spcPts val="2553"/>
              </a:lnSpc>
            </a:pPr>
            <a:r>
              <a:rPr lang="en-US" sz="1574" dirty="0">
                <a:solidFill>
                  <a:srgbClr val="FFFFFF"/>
                </a:solidFill>
                <a:latin typeface="Montserrat"/>
                <a:ea typeface="Montserrat"/>
                <a:cs typeface="Montserrat"/>
                <a:sym typeface="Montserrat"/>
              </a:rPr>
              <a:t>Uses gates (input, forget, output) to better capture long-term dependencies.</a:t>
            </a:r>
          </a:p>
        </p:txBody>
      </p:sp>
      <p:sp>
        <p:nvSpPr>
          <p:cNvPr id="16" name="TextBox 16"/>
          <p:cNvSpPr txBox="1"/>
          <p:nvPr/>
        </p:nvSpPr>
        <p:spPr>
          <a:xfrm>
            <a:off x="6946594" y="1396465"/>
            <a:ext cx="5634572" cy="1051057"/>
          </a:xfrm>
          <a:prstGeom prst="rect">
            <a:avLst/>
          </a:prstGeom>
        </p:spPr>
        <p:txBody>
          <a:bodyPr wrap="square" lIns="0" tIns="0" rIns="0" bIns="0" rtlCol="0" anchor="t">
            <a:spAutoFit/>
          </a:bodyPr>
          <a:lstStyle/>
          <a:p>
            <a:pPr algn="l">
              <a:lnSpc>
                <a:spcPts val="8994"/>
              </a:lnSpc>
            </a:pPr>
            <a:r>
              <a:rPr lang="en-US" sz="7229" b="1" spc="-166" dirty="0">
                <a:solidFill>
                  <a:srgbClr val="FF654A"/>
                </a:solidFill>
                <a:latin typeface="Barlow Condensed Semi-Bold"/>
                <a:ea typeface="Barlow Condensed Semi-Bold"/>
                <a:cs typeface="Barlow Condensed Semi-Bold"/>
                <a:sym typeface="Barlow Condensed Semi-Bold"/>
              </a:rPr>
              <a:t>Classification :</a:t>
            </a:r>
          </a:p>
        </p:txBody>
      </p:sp>
      <p:sp>
        <p:nvSpPr>
          <p:cNvPr id="18" name="TextBox 3">
            <a:extLst>
              <a:ext uri="{FF2B5EF4-FFF2-40B4-BE49-F238E27FC236}">
                <a16:creationId xmlns:a16="http://schemas.microsoft.com/office/drawing/2014/main" id="{0821E792-AB5A-EFFA-75E1-6751BD4415C2}"/>
              </a:ext>
            </a:extLst>
          </p:cNvPr>
          <p:cNvSpPr txBox="1"/>
          <p:nvPr/>
        </p:nvSpPr>
        <p:spPr>
          <a:xfrm>
            <a:off x="10234411" y="5061286"/>
            <a:ext cx="4543181" cy="516167"/>
          </a:xfrm>
          <a:prstGeom prst="rect">
            <a:avLst/>
          </a:prstGeom>
        </p:spPr>
        <p:txBody>
          <a:bodyPr lIns="0" tIns="0" rIns="0" bIns="0" rtlCol="0" anchor="t">
            <a:spAutoFit/>
          </a:bodyPr>
          <a:lstStyle/>
          <a:p>
            <a:pPr algn="l">
              <a:lnSpc>
                <a:spcPts val="4548"/>
              </a:lnSpc>
            </a:pPr>
            <a:r>
              <a:rPr lang="en-US" sz="3249" b="1" dirty="0">
                <a:solidFill>
                  <a:srgbClr val="FFFFFF"/>
                </a:solidFill>
                <a:latin typeface="Barlow Condensed Medium"/>
                <a:ea typeface="Barlow Condensed Medium"/>
                <a:cs typeface="Barlow Condensed Medium"/>
                <a:sym typeface="Barlow Condensed Medium"/>
              </a:rPr>
              <a:t>Bi-Directional LSTM:</a:t>
            </a:r>
          </a:p>
        </p:txBody>
      </p:sp>
      <p:sp>
        <p:nvSpPr>
          <p:cNvPr id="19" name="TextBox 4">
            <a:extLst>
              <a:ext uri="{FF2B5EF4-FFF2-40B4-BE49-F238E27FC236}">
                <a16:creationId xmlns:a16="http://schemas.microsoft.com/office/drawing/2014/main" id="{7F49869A-3A60-1445-1F14-DF314B5960EF}"/>
              </a:ext>
            </a:extLst>
          </p:cNvPr>
          <p:cNvSpPr txBox="1"/>
          <p:nvPr/>
        </p:nvSpPr>
        <p:spPr>
          <a:xfrm>
            <a:off x="10634428" y="5754928"/>
            <a:ext cx="7185879" cy="1300228"/>
          </a:xfrm>
          <a:prstGeom prst="rect">
            <a:avLst/>
          </a:prstGeom>
        </p:spPr>
        <p:txBody>
          <a:bodyPr lIns="0" tIns="0" rIns="0" bIns="0" rtlCol="0" anchor="t">
            <a:spAutoFit/>
          </a:bodyPr>
          <a:lstStyle/>
          <a:p>
            <a:pPr algn="l">
              <a:lnSpc>
                <a:spcPts val="2553"/>
              </a:lnSpc>
            </a:pPr>
            <a:r>
              <a:rPr lang="en-US" sz="1574" dirty="0">
                <a:solidFill>
                  <a:srgbClr val="FFFFFF"/>
                </a:solidFill>
                <a:latin typeface="Montserrat"/>
                <a:ea typeface="Montserrat"/>
                <a:cs typeface="Montserrat"/>
                <a:sym typeface="Montserrat"/>
              </a:rPr>
              <a:t>A bidirectional </a:t>
            </a:r>
            <a:r>
              <a:rPr lang="en-US" sz="1574" dirty="0" err="1">
                <a:solidFill>
                  <a:srgbClr val="FFFFFF"/>
                </a:solidFill>
                <a:latin typeface="Montserrat"/>
                <a:ea typeface="Montserrat"/>
                <a:cs typeface="Montserrat"/>
                <a:sym typeface="Montserrat"/>
              </a:rPr>
              <a:t>LSTM.Captures</a:t>
            </a:r>
            <a:r>
              <a:rPr lang="en-US" sz="1574" dirty="0">
                <a:solidFill>
                  <a:srgbClr val="FFFFFF"/>
                </a:solidFill>
                <a:latin typeface="Montserrat"/>
                <a:ea typeface="Montserrat"/>
                <a:cs typeface="Montserrat"/>
                <a:sym typeface="Montserrat"/>
              </a:rPr>
              <a:t> context from both past and future with gating mechanisms.</a:t>
            </a:r>
          </a:p>
          <a:p>
            <a:pPr algn="l">
              <a:lnSpc>
                <a:spcPts val="2553"/>
              </a:lnSpc>
            </a:pPr>
            <a:r>
              <a:rPr lang="en-US" sz="1574" dirty="0">
                <a:solidFill>
                  <a:srgbClr val="FFFFFF"/>
                </a:solidFill>
                <a:latin typeface="Montserrat"/>
                <a:ea typeface="Montserrat"/>
                <a:cs typeface="Montserrat"/>
                <a:sym typeface="Montserrat"/>
              </a:rPr>
              <a:t>Merges forward and backward hidden states for improved performance.</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26FB7DF-8684-7547-C9DD-5078D3B993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54E04B0-8DC0-DD39-408A-C9BCACBE95BB}"/>
              </a:ext>
            </a:extLst>
          </p:cNvPr>
          <p:cNvSpPr/>
          <p:nvPr/>
        </p:nvSpPr>
        <p:spPr>
          <a:xfrm rot="9580414">
            <a:off x="-3235969" y="-2569259"/>
            <a:ext cx="12739872" cy="10414846"/>
          </a:xfrm>
          <a:custGeom>
            <a:avLst/>
            <a:gdLst/>
            <a:ahLst/>
            <a:cxnLst/>
            <a:rect l="l" t="t" r="r" b="b"/>
            <a:pathLst>
              <a:path w="12739872" h="10414846">
                <a:moveTo>
                  <a:pt x="0" y="0"/>
                </a:moveTo>
                <a:lnTo>
                  <a:pt x="12739872" y="0"/>
                </a:lnTo>
                <a:lnTo>
                  <a:pt x="12739872" y="10414846"/>
                </a:lnTo>
                <a:lnTo>
                  <a:pt x="0" y="10414846"/>
                </a:lnTo>
                <a:lnTo>
                  <a:pt x="0" y="0"/>
                </a:lnTo>
                <a:close/>
              </a:path>
            </a:pathLst>
          </a:custGeom>
          <a:blipFill>
            <a:blip r:embed="rId2">
              <a:alphaModFix amt="74000"/>
            </a:blip>
            <a:stretch>
              <a:fillRect/>
            </a:stretch>
          </a:blipFill>
        </p:spPr>
        <p:txBody>
          <a:bodyPr/>
          <a:lstStyle/>
          <a:p>
            <a:endParaRPr lang="en-US" dirty="0"/>
          </a:p>
        </p:txBody>
      </p:sp>
      <p:sp>
        <p:nvSpPr>
          <p:cNvPr id="5" name="Freeform 5">
            <a:extLst>
              <a:ext uri="{FF2B5EF4-FFF2-40B4-BE49-F238E27FC236}">
                <a16:creationId xmlns:a16="http://schemas.microsoft.com/office/drawing/2014/main" id="{D14CA81A-6FE2-6697-5C29-F88ECFD631D9}"/>
              </a:ext>
            </a:extLst>
          </p:cNvPr>
          <p:cNvSpPr/>
          <p:nvPr/>
        </p:nvSpPr>
        <p:spPr>
          <a:xfrm rot="-2440431">
            <a:off x="9000691" y="-1008629"/>
            <a:ext cx="13790593" cy="14960209"/>
          </a:xfrm>
          <a:custGeom>
            <a:avLst/>
            <a:gdLst/>
            <a:ahLst/>
            <a:cxnLst/>
            <a:rect l="l" t="t" r="r" b="b"/>
            <a:pathLst>
              <a:path w="13790593" h="14960209">
                <a:moveTo>
                  <a:pt x="0" y="0"/>
                </a:moveTo>
                <a:lnTo>
                  <a:pt x="13790593" y="0"/>
                </a:lnTo>
                <a:lnTo>
                  <a:pt x="13790593" y="14960210"/>
                </a:lnTo>
                <a:lnTo>
                  <a:pt x="0" y="14960210"/>
                </a:lnTo>
                <a:lnTo>
                  <a:pt x="0" y="0"/>
                </a:lnTo>
                <a:close/>
              </a:path>
            </a:pathLst>
          </a:custGeom>
          <a:blipFill>
            <a:blip r:embed="rId3">
              <a:alphaModFix amt="59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0" name="TextBox 10">
            <a:extLst>
              <a:ext uri="{FF2B5EF4-FFF2-40B4-BE49-F238E27FC236}">
                <a16:creationId xmlns:a16="http://schemas.microsoft.com/office/drawing/2014/main" id="{48B8C679-39EE-BD5D-96E9-4CD13136285B}"/>
              </a:ext>
            </a:extLst>
          </p:cNvPr>
          <p:cNvSpPr txBox="1"/>
          <p:nvPr/>
        </p:nvSpPr>
        <p:spPr>
          <a:xfrm>
            <a:off x="15077954" y="5353933"/>
            <a:ext cx="2240371" cy="2944756"/>
          </a:xfrm>
          <a:prstGeom prst="rect">
            <a:avLst/>
          </a:prstGeom>
        </p:spPr>
        <p:txBody>
          <a:bodyPr lIns="50800" tIns="50800" rIns="50800" bIns="50800" rtlCol="0" anchor="ctr"/>
          <a:lstStyle/>
          <a:p>
            <a:pPr marL="0" lvl="0" indent="0" algn="ctr">
              <a:lnSpc>
                <a:spcPts val="5062"/>
              </a:lnSpc>
              <a:spcBef>
                <a:spcPct val="0"/>
              </a:spcBef>
            </a:pPr>
            <a:endParaRPr/>
          </a:p>
        </p:txBody>
      </p:sp>
      <p:sp>
        <p:nvSpPr>
          <p:cNvPr id="11" name="TextBox 11">
            <a:extLst>
              <a:ext uri="{FF2B5EF4-FFF2-40B4-BE49-F238E27FC236}">
                <a16:creationId xmlns:a16="http://schemas.microsoft.com/office/drawing/2014/main" id="{7447B077-020F-CF82-8EE5-36D8C26C3032}"/>
              </a:ext>
            </a:extLst>
          </p:cNvPr>
          <p:cNvSpPr txBox="1"/>
          <p:nvPr/>
        </p:nvSpPr>
        <p:spPr>
          <a:xfrm>
            <a:off x="1734452" y="1379510"/>
            <a:ext cx="11143347" cy="1051122"/>
          </a:xfrm>
          <a:prstGeom prst="rect">
            <a:avLst/>
          </a:prstGeom>
        </p:spPr>
        <p:txBody>
          <a:bodyPr wrap="square" lIns="0" tIns="0" rIns="0" bIns="0" rtlCol="0" anchor="t">
            <a:spAutoFit/>
          </a:bodyPr>
          <a:lstStyle/>
          <a:p>
            <a:pPr marL="0" lvl="0" indent="0" algn="l">
              <a:lnSpc>
                <a:spcPts val="8998"/>
              </a:lnSpc>
              <a:spcBef>
                <a:spcPct val="0"/>
              </a:spcBef>
            </a:pPr>
            <a:r>
              <a:rPr lang="en-US" sz="7233" b="1" spc="-166" dirty="0">
                <a:solidFill>
                  <a:srgbClr val="FFFFFF"/>
                </a:solidFill>
                <a:latin typeface="Barlow Condensed Semi-Bold"/>
                <a:ea typeface="Barlow Condensed Semi-Bold"/>
                <a:cs typeface="Barlow Condensed Semi-Bold"/>
                <a:sym typeface="Barlow Condensed Semi-Bold"/>
              </a:rPr>
              <a:t>Models Used for </a:t>
            </a:r>
          </a:p>
        </p:txBody>
      </p:sp>
      <p:sp>
        <p:nvSpPr>
          <p:cNvPr id="12" name="TextBox 12">
            <a:extLst>
              <a:ext uri="{FF2B5EF4-FFF2-40B4-BE49-F238E27FC236}">
                <a16:creationId xmlns:a16="http://schemas.microsoft.com/office/drawing/2014/main" id="{F822FCE3-684A-3031-ABA7-990B75D5CD2C}"/>
              </a:ext>
            </a:extLst>
          </p:cNvPr>
          <p:cNvSpPr txBox="1"/>
          <p:nvPr/>
        </p:nvSpPr>
        <p:spPr>
          <a:xfrm>
            <a:off x="1734453" y="3754383"/>
            <a:ext cx="4543181" cy="516167"/>
          </a:xfrm>
          <a:prstGeom prst="rect">
            <a:avLst/>
          </a:prstGeom>
        </p:spPr>
        <p:txBody>
          <a:bodyPr lIns="0" tIns="0" rIns="0" bIns="0" rtlCol="0" anchor="t">
            <a:spAutoFit/>
          </a:bodyPr>
          <a:lstStyle/>
          <a:p>
            <a:pPr algn="l">
              <a:lnSpc>
                <a:spcPts val="4548"/>
              </a:lnSpc>
            </a:pPr>
            <a:r>
              <a:rPr lang="en-US" sz="3249" b="1" dirty="0">
                <a:solidFill>
                  <a:srgbClr val="FFFFFF"/>
                </a:solidFill>
                <a:latin typeface="Barlow Condensed Medium"/>
                <a:ea typeface="Barlow Condensed Medium"/>
                <a:cs typeface="Barlow Condensed Medium"/>
                <a:sym typeface="Barlow Condensed Medium"/>
              </a:rPr>
              <a:t>RNN Classifier</a:t>
            </a:r>
          </a:p>
        </p:txBody>
      </p:sp>
      <p:sp>
        <p:nvSpPr>
          <p:cNvPr id="16" name="TextBox 16">
            <a:extLst>
              <a:ext uri="{FF2B5EF4-FFF2-40B4-BE49-F238E27FC236}">
                <a16:creationId xmlns:a16="http://schemas.microsoft.com/office/drawing/2014/main" id="{1397F827-A77F-1133-AC3F-C81C982B9531}"/>
              </a:ext>
            </a:extLst>
          </p:cNvPr>
          <p:cNvSpPr txBox="1"/>
          <p:nvPr/>
        </p:nvSpPr>
        <p:spPr>
          <a:xfrm>
            <a:off x="6946594" y="1396465"/>
            <a:ext cx="5634572" cy="1051057"/>
          </a:xfrm>
          <a:prstGeom prst="rect">
            <a:avLst/>
          </a:prstGeom>
        </p:spPr>
        <p:txBody>
          <a:bodyPr wrap="square" lIns="0" tIns="0" rIns="0" bIns="0" rtlCol="0" anchor="t">
            <a:spAutoFit/>
          </a:bodyPr>
          <a:lstStyle/>
          <a:p>
            <a:pPr algn="l">
              <a:lnSpc>
                <a:spcPts val="8994"/>
              </a:lnSpc>
            </a:pPr>
            <a:r>
              <a:rPr lang="en-US" sz="7229" b="1" spc="-166" dirty="0">
                <a:solidFill>
                  <a:srgbClr val="FF654A"/>
                </a:solidFill>
                <a:latin typeface="Barlow Condensed Semi-Bold"/>
                <a:ea typeface="Barlow Condensed Semi-Bold"/>
                <a:cs typeface="Barlow Condensed Semi-Bold"/>
                <a:sym typeface="Barlow Condensed Semi-Bold"/>
              </a:rPr>
              <a:t>Classification :</a:t>
            </a:r>
          </a:p>
        </p:txBody>
      </p:sp>
      <p:pic>
        <p:nvPicPr>
          <p:cNvPr id="20" name="Picture 19">
            <a:extLst>
              <a:ext uri="{FF2B5EF4-FFF2-40B4-BE49-F238E27FC236}">
                <a16:creationId xmlns:a16="http://schemas.microsoft.com/office/drawing/2014/main" id="{5E78E264-8824-4E7F-5063-8327985AE44F}"/>
              </a:ext>
            </a:extLst>
          </p:cNvPr>
          <p:cNvPicPr>
            <a:picLocks noChangeAspect="1"/>
          </p:cNvPicPr>
          <p:nvPr/>
        </p:nvPicPr>
        <p:blipFill>
          <a:blip r:embed="rId5"/>
          <a:srcRect l="423" r="1344"/>
          <a:stretch/>
        </p:blipFill>
        <p:spPr>
          <a:xfrm>
            <a:off x="152400" y="3238500"/>
            <a:ext cx="17907000" cy="6743754"/>
          </a:xfrm>
          <a:prstGeom prst="rect">
            <a:avLst/>
          </a:prstGeom>
        </p:spPr>
      </p:pic>
    </p:spTree>
    <p:extLst>
      <p:ext uri="{BB962C8B-B14F-4D97-AF65-F5344CB8AC3E}">
        <p14:creationId xmlns:p14="http://schemas.microsoft.com/office/powerpoint/2010/main" val="328178028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440431">
            <a:off x="-5783317" y="4512737"/>
            <a:ext cx="13790593" cy="14960209"/>
          </a:xfrm>
          <a:custGeom>
            <a:avLst/>
            <a:gdLst/>
            <a:ahLst/>
            <a:cxnLst/>
            <a:rect l="l" t="t" r="r" b="b"/>
            <a:pathLst>
              <a:path w="13790593" h="14960209">
                <a:moveTo>
                  <a:pt x="0" y="0"/>
                </a:moveTo>
                <a:lnTo>
                  <a:pt x="13790593" y="0"/>
                </a:lnTo>
                <a:lnTo>
                  <a:pt x="13790593" y="14960210"/>
                </a:lnTo>
                <a:lnTo>
                  <a:pt x="0" y="14960210"/>
                </a:lnTo>
                <a:lnTo>
                  <a:pt x="0" y="0"/>
                </a:lnTo>
                <a:close/>
              </a:path>
            </a:pathLst>
          </a:custGeom>
          <a:blipFill>
            <a:blip r:embed="rId2">
              <a:alphaModFix amt="5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383235" y="3773591"/>
            <a:ext cx="5890838" cy="5314331"/>
            <a:chOff x="0" y="0"/>
            <a:chExt cx="912645" cy="823329"/>
          </a:xfrm>
        </p:grpSpPr>
        <p:sp>
          <p:nvSpPr>
            <p:cNvPr id="4" name="Freeform 4"/>
            <p:cNvSpPr/>
            <p:nvPr/>
          </p:nvSpPr>
          <p:spPr>
            <a:xfrm>
              <a:off x="0" y="0"/>
              <a:ext cx="912645" cy="823329"/>
            </a:xfrm>
            <a:custGeom>
              <a:avLst/>
              <a:gdLst/>
              <a:ahLst/>
              <a:cxnLst/>
              <a:rect l="l" t="t" r="r" b="b"/>
              <a:pathLst>
                <a:path w="912645" h="823329">
                  <a:moveTo>
                    <a:pt x="101196" y="0"/>
                  </a:moveTo>
                  <a:lnTo>
                    <a:pt x="811449" y="0"/>
                  </a:lnTo>
                  <a:cubicBezTo>
                    <a:pt x="838288" y="0"/>
                    <a:pt x="864027" y="10662"/>
                    <a:pt x="883005" y="29640"/>
                  </a:cubicBezTo>
                  <a:cubicBezTo>
                    <a:pt x="901983" y="48617"/>
                    <a:pt x="912645" y="74357"/>
                    <a:pt x="912645" y="101196"/>
                  </a:cubicBezTo>
                  <a:lnTo>
                    <a:pt x="912645" y="722133"/>
                  </a:lnTo>
                  <a:cubicBezTo>
                    <a:pt x="912645" y="778022"/>
                    <a:pt x="867338" y="823329"/>
                    <a:pt x="811449" y="823329"/>
                  </a:cubicBezTo>
                  <a:lnTo>
                    <a:pt x="101196" y="823329"/>
                  </a:lnTo>
                  <a:cubicBezTo>
                    <a:pt x="45307" y="823329"/>
                    <a:pt x="0" y="778022"/>
                    <a:pt x="0" y="722133"/>
                  </a:cubicBezTo>
                  <a:lnTo>
                    <a:pt x="0" y="101196"/>
                  </a:lnTo>
                  <a:cubicBezTo>
                    <a:pt x="0" y="45307"/>
                    <a:pt x="45307" y="0"/>
                    <a:pt x="101196" y="0"/>
                  </a:cubicBezTo>
                  <a:close/>
                </a:path>
              </a:pathLst>
            </a:custGeom>
            <a:blipFill>
              <a:blip r:embed="rId4"/>
              <a:stretch>
                <a:fillRect l="-17702" r="-17702"/>
              </a:stretch>
            </a:blipFill>
          </p:spPr>
          <p:txBody>
            <a:bodyPr/>
            <a:lstStyle/>
            <a:p>
              <a:endParaRPr lang="en-US"/>
            </a:p>
          </p:txBody>
        </p:sp>
      </p:grpSp>
      <p:sp>
        <p:nvSpPr>
          <p:cNvPr id="5" name="Freeform 5"/>
          <p:cNvSpPr/>
          <p:nvPr/>
        </p:nvSpPr>
        <p:spPr>
          <a:xfrm rot="-7384885">
            <a:off x="10717589" y="-4152411"/>
            <a:ext cx="12739872" cy="10414846"/>
          </a:xfrm>
          <a:custGeom>
            <a:avLst/>
            <a:gdLst/>
            <a:ahLst/>
            <a:cxnLst/>
            <a:rect l="l" t="t" r="r" b="b"/>
            <a:pathLst>
              <a:path w="12739872" h="10414846">
                <a:moveTo>
                  <a:pt x="0" y="0"/>
                </a:moveTo>
                <a:lnTo>
                  <a:pt x="12739872" y="0"/>
                </a:lnTo>
                <a:lnTo>
                  <a:pt x="12739872" y="10414846"/>
                </a:lnTo>
                <a:lnTo>
                  <a:pt x="0" y="10414846"/>
                </a:lnTo>
                <a:lnTo>
                  <a:pt x="0" y="0"/>
                </a:lnTo>
                <a:close/>
              </a:path>
            </a:pathLst>
          </a:custGeom>
          <a:blipFill>
            <a:blip r:embed="rId5">
              <a:alphaModFix amt="74000"/>
            </a:blip>
            <a:stretch>
              <a:fillRect/>
            </a:stretch>
          </a:blipFill>
        </p:spPr>
        <p:txBody>
          <a:bodyPr/>
          <a:lstStyle/>
          <a:p>
            <a:endParaRPr lang="en-US"/>
          </a:p>
        </p:txBody>
      </p:sp>
      <p:sp>
        <p:nvSpPr>
          <p:cNvPr id="6" name="TextBox 6"/>
          <p:cNvSpPr txBox="1"/>
          <p:nvPr/>
        </p:nvSpPr>
        <p:spPr>
          <a:xfrm>
            <a:off x="1198346" y="1163834"/>
            <a:ext cx="9730045" cy="1178698"/>
          </a:xfrm>
          <a:prstGeom prst="rect">
            <a:avLst/>
          </a:prstGeom>
        </p:spPr>
        <p:txBody>
          <a:bodyPr lIns="0" tIns="0" rIns="0" bIns="0" rtlCol="0" anchor="t">
            <a:spAutoFit/>
          </a:bodyPr>
          <a:lstStyle/>
          <a:p>
            <a:pPr algn="l">
              <a:lnSpc>
                <a:spcPts val="8946"/>
              </a:lnSpc>
            </a:pPr>
            <a:r>
              <a:rPr lang="en-US" sz="8440" dirty="0">
                <a:solidFill>
                  <a:srgbClr val="FFFFFF"/>
                </a:solidFill>
                <a:latin typeface="Barlow Condensed"/>
                <a:ea typeface="Barlow Condensed"/>
                <a:cs typeface="Barlow Condensed"/>
                <a:sym typeface="Barlow Condensed"/>
              </a:rPr>
              <a:t>Training</a:t>
            </a:r>
          </a:p>
        </p:txBody>
      </p:sp>
      <p:sp>
        <p:nvSpPr>
          <p:cNvPr id="7" name="TextBox 7"/>
          <p:cNvSpPr txBox="1"/>
          <p:nvPr/>
        </p:nvSpPr>
        <p:spPr>
          <a:xfrm>
            <a:off x="8650605" y="1975107"/>
            <a:ext cx="3400125" cy="474489"/>
          </a:xfrm>
          <a:prstGeom prst="rect">
            <a:avLst/>
          </a:prstGeom>
        </p:spPr>
        <p:txBody>
          <a:bodyPr wrap="square" lIns="0" tIns="0" rIns="0" bIns="0" rtlCol="0" anchor="t">
            <a:spAutoFit/>
          </a:bodyPr>
          <a:lstStyle/>
          <a:p>
            <a:pPr algn="l">
              <a:lnSpc>
                <a:spcPts val="3704"/>
              </a:lnSpc>
            </a:pPr>
            <a:r>
              <a:rPr lang="en-US" sz="4000" b="1" dirty="0">
                <a:solidFill>
                  <a:srgbClr val="FFFFFF"/>
                </a:solidFill>
                <a:latin typeface="Barlow Condensed Semi-Bold"/>
                <a:ea typeface="Barlow Condensed Semi-Bold"/>
                <a:cs typeface="Barlow Condensed Semi-Bold"/>
                <a:sym typeface="Barlow Condensed Semi-Bold"/>
              </a:rPr>
              <a:t>Loss Function:</a:t>
            </a:r>
          </a:p>
        </p:txBody>
      </p:sp>
      <p:sp>
        <p:nvSpPr>
          <p:cNvPr id="8" name="TextBox 8"/>
          <p:cNvSpPr txBox="1"/>
          <p:nvPr/>
        </p:nvSpPr>
        <p:spPr>
          <a:xfrm>
            <a:off x="8463266" y="5202180"/>
            <a:ext cx="5101325" cy="474489"/>
          </a:xfrm>
          <a:prstGeom prst="rect">
            <a:avLst/>
          </a:prstGeom>
        </p:spPr>
        <p:txBody>
          <a:bodyPr wrap="square" lIns="0" tIns="0" rIns="0" bIns="0" rtlCol="0" anchor="t">
            <a:spAutoFit/>
          </a:bodyPr>
          <a:lstStyle/>
          <a:p>
            <a:pPr algn="l">
              <a:lnSpc>
                <a:spcPts val="3704"/>
              </a:lnSpc>
            </a:pPr>
            <a:r>
              <a:rPr lang="en-US" sz="4000" b="1" dirty="0">
                <a:solidFill>
                  <a:srgbClr val="FFFFFF"/>
                </a:solidFill>
                <a:latin typeface="Barlow Condensed Semi-Bold"/>
                <a:ea typeface="Barlow Condensed Semi-Bold"/>
                <a:cs typeface="Barlow Condensed Semi-Bold"/>
                <a:sym typeface="Barlow Condensed Semi-Bold"/>
              </a:rPr>
              <a:t>Early Stopping Mechanism</a:t>
            </a:r>
            <a:r>
              <a:rPr lang="en-US" sz="3249" b="1" dirty="0">
                <a:solidFill>
                  <a:srgbClr val="FFFFFF"/>
                </a:solidFill>
                <a:latin typeface="Barlow Condensed Semi-Bold"/>
                <a:ea typeface="Barlow Condensed Semi-Bold"/>
                <a:cs typeface="Barlow Condensed Semi-Bold"/>
                <a:sym typeface="Barlow Condensed Semi-Bold"/>
              </a:rPr>
              <a:t>:</a:t>
            </a:r>
          </a:p>
        </p:txBody>
      </p:sp>
      <p:sp>
        <p:nvSpPr>
          <p:cNvPr id="9" name="TextBox 9"/>
          <p:cNvSpPr txBox="1"/>
          <p:nvPr/>
        </p:nvSpPr>
        <p:spPr>
          <a:xfrm>
            <a:off x="12936993" y="3466997"/>
            <a:ext cx="3953393" cy="481899"/>
          </a:xfrm>
          <a:prstGeom prst="rect">
            <a:avLst/>
          </a:prstGeom>
        </p:spPr>
        <p:txBody>
          <a:bodyPr lIns="0" tIns="0" rIns="0" bIns="0" rtlCol="0" anchor="t">
            <a:spAutoFit/>
          </a:bodyPr>
          <a:lstStyle/>
          <a:p>
            <a:pPr algn="l">
              <a:lnSpc>
                <a:spcPts val="3704"/>
              </a:lnSpc>
            </a:pPr>
            <a:r>
              <a:rPr lang="en-US" sz="4000" b="1" dirty="0">
                <a:solidFill>
                  <a:srgbClr val="FFFFFF"/>
                </a:solidFill>
                <a:latin typeface="Barlow Condensed Semi-Bold"/>
                <a:ea typeface="Barlow Condensed Semi-Bold"/>
                <a:cs typeface="Barlow Condensed Semi-Bold"/>
                <a:sym typeface="Barlow Condensed Semi-Bold"/>
              </a:rPr>
              <a:t>Optimization:</a:t>
            </a:r>
          </a:p>
        </p:txBody>
      </p:sp>
      <p:sp>
        <p:nvSpPr>
          <p:cNvPr id="10" name="TextBox 10"/>
          <p:cNvSpPr txBox="1"/>
          <p:nvPr/>
        </p:nvSpPr>
        <p:spPr>
          <a:xfrm>
            <a:off x="9144000" y="2883216"/>
            <a:ext cx="3483092" cy="282129"/>
          </a:xfrm>
          <a:prstGeom prst="rect">
            <a:avLst/>
          </a:prstGeom>
        </p:spPr>
        <p:txBody>
          <a:bodyPr lIns="0" tIns="0" rIns="0" bIns="0" rtlCol="0" anchor="t">
            <a:spAutoFit/>
          </a:bodyPr>
          <a:lstStyle/>
          <a:p>
            <a:pPr marL="0" lvl="0" indent="0" algn="l">
              <a:lnSpc>
                <a:spcPts val="2197"/>
              </a:lnSpc>
              <a:spcBef>
                <a:spcPct val="0"/>
              </a:spcBef>
            </a:pPr>
            <a:r>
              <a:rPr lang="en-US" sz="2000" spc="72" dirty="0">
                <a:solidFill>
                  <a:srgbClr val="FFFFFF"/>
                </a:solidFill>
                <a:latin typeface="Montserrat"/>
                <a:ea typeface="Montserrat"/>
                <a:cs typeface="Montserrat"/>
                <a:sym typeface="Montserrat"/>
              </a:rPr>
              <a:t>Binary Cross-Entropy </a:t>
            </a:r>
          </a:p>
        </p:txBody>
      </p:sp>
      <p:sp>
        <p:nvSpPr>
          <p:cNvPr id="11" name="TextBox 11"/>
          <p:cNvSpPr txBox="1"/>
          <p:nvPr/>
        </p:nvSpPr>
        <p:spPr>
          <a:xfrm>
            <a:off x="8868441" y="5855094"/>
            <a:ext cx="6045719" cy="846386"/>
          </a:xfrm>
          <a:prstGeom prst="rect">
            <a:avLst/>
          </a:prstGeom>
        </p:spPr>
        <p:txBody>
          <a:bodyPr lIns="0" tIns="0" rIns="0" bIns="0" rtlCol="0" anchor="t">
            <a:spAutoFit/>
          </a:bodyPr>
          <a:lstStyle/>
          <a:p>
            <a:pPr marL="0" lvl="0" indent="0" algn="l">
              <a:lnSpc>
                <a:spcPts val="2197"/>
              </a:lnSpc>
              <a:spcBef>
                <a:spcPct val="0"/>
              </a:spcBef>
            </a:pPr>
            <a:r>
              <a:rPr lang="en-US" sz="2000" spc="72" dirty="0">
                <a:solidFill>
                  <a:srgbClr val="FFFFFF"/>
                </a:solidFill>
                <a:latin typeface="Montserrat"/>
                <a:ea typeface="Montserrat"/>
                <a:cs typeface="Montserrat"/>
                <a:sym typeface="Montserrat"/>
              </a:rPr>
              <a:t>Monitors validation loss.</a:t>
            </a:r>
          </a:p>
          <a:p>
            <a:pPr marL="0" lvl="0" indent="0" algn="l">
              <a:lnSpc>
                <a:spcPts val="2197"/>
              </a:lnSpc>
              <a:spcBef>
                <a:spcPct val="0"/>
              </a:spcBef>
            </a:pPr>
            <a:r>
              <a:rPr lang="en-US" sz="2000" spc="72" dirty="0">
                <a:solidFill>
                  <a:srgbClr val="FFFFFF"/>
                </a:solidFill>
                <a:latin typeface="Montserrat"/>
                <a:ea typeface="Montserrat"/>
                <a:cs typeface="Montserrat"/>
                <a:sym typeface="Montserrat"/>
              </a:rPr>
              <a:t>Stops training when improvement stagnates.</a:t>
            </a:r>
          </a:p>
        </p:txBody>
      </p:sp>
      <p:sp>
        <p:nvSpPr>
          <p:cNvPr id="12" name="TextBox 12"/>
          <p:cNvSpPr txBox="1"/>
          <p:nvPr/>
        </p:nvSpPr>
        <p:spPr>
          <a:xfrm>
            <a:off x="13257391" y="4267307"/>
            <a:ext cx="4715377" cy="282129"/>
          </a:xfrm>
          <a:prstGeom prst="rect">
            <a:avLst/>
          </a:prstGeom>
        </p:spPr>
        <p:txBody>
          <a:bodyPr lIns="0" tIns="0" rIns="0" bIns="0" rtlCol="0" anchor="t">
            <a:spAutoFit/>
          </a:bodyPr>
          <a:lstStyle/>
          <a:p>
            <a:pPr marL="0" lvl="0" indent="0" algn="l">
              <a:lnSpc>
                <a:spcPts val="2197"/>
              </a:lnSpc>
              <a:spcBef>
                <a:spcPct val="0"/>
              </a:spcBef>
            </a:pPr>
            <a:r>
              <a:rPr lang="en-US" sz="2000" spc="72" dirty="0">
                <a:solidFill>
                  <a:srgbClr val="FFFFFF"/>
                </a:solidFill>
                <a:latin typeface="Montserrat"/>
                <a:ea typeface="Montserrat"/>
                <a:cs typeface="Montserrat"/>
                <a:sym typeface="Montserrat"/>
              </a:rPr>
              <a:t>Adam Optimizer</a:t>
            </a:r>
          </a:p>
        </p:txBody>
      </p:sp>
      <p:grpSp>
        <p:nvGrpSpPr>
          <p:cNvPr id="13" name="Group 13"/>
          <p:cNvGrpSpPr/>
          <p:nvPr/>
        </p:nvGrpSpPr>
        <p:grpSpPr>
          <a:xfrm>
            <a:off x="453063" y="2915404"/>
            <a:ext cx="2240371" cy="2004459"/>
            <a:chOff x="0" y="0"/>
            <a:chExt cx="590057" cy="527923"/>
          </a:xfrm>
        </p:grpSpPr>
        <p:sp>
          <p:nvSpPr>
            <p:cNvPr id="14" name="Freeform 14"/>
            <p:cNvSpPr/>
            <p:nvPr/>
          </p:nvSpPr>
          <p:spPr>
            <a:xfrm>
              <a:off x="0" y="0"/>
              <a:ext cx="590057" cy="527923"/>
            </a:xfrm>
            <a:custGeom>
              <a:avLst/>
              <a:gdLst/>
              <a:ahLst/>
              <a:cxnLst/>
              <a:rect l="l" t="t" r="r" b="b"/>
              <a:pathLst>
                <a:path w="590057" h="527923">
                  <a:moveTo>
                    <a:pt x="76024" y="0"/>
                  </a:moveTo>
                  <a:lnTo>
                    <a:pt x="514032" y="0"/>
                  </a:lnTo>
                  <a:cubicBezTo>
                    <a:pt x="556019" y="0"/>
                    <a:pt x="590057" y="34037"/>
                    <a:pt x="590057" y="76024"/>
                  </a:cubicBezTo>
                  <a:lnTo>
                    <a:pt x="590057" y="451899"/>
                  </a:lnTo>
                  <a:cubicBezTo>
                    <a:pt x="590057" y="493886"/>
                    <a:pt x="556019" y="527923"/>
                    <a:pt x="514032" y="527923"/>
                  </a:cubicBezTo>
                  <a:lnTo>
                    <a:pt x="76024" y="527923"/>
                  </a:lnTo>
                  <a:cubicBezTo>
                    <a:pt x="34037" y="527923"/>
                    <a:pt x="0" y="493886"/>
                    <a:pt x="0" y="451899"/>
                  </a:cubicBezTo>
                  <a:lnTo>
                    <a:pt x="0" y="76024"/>
                  </a:lnTo>
                  <a:cubicBezTo>
                    <a:pt x="0" y="34037"/>
                    <a:pt x="34037" y="0"/>
                    <a:pt x="76024" y="0"/>
                  </a:cubicBezTo>
                  <a:close/>
                </a:path>
              </a:pathLst>
            </a:custGeom>
            <a:gradFill rotWithShape="1">
              <a:gsLst>
                <a:gs pos="0">
                  <a:srgbClr val="FF5757">
                    <a:alpha val="100000"/>
                  </a:srgbClr>
                </a:gs>
                <a:gs pos="100000">
                  <a:srgbClr val="8C52FF">
                    <a:alpha val="100000"/>
                  </a:srgbClr>
                </a:gs>
              </a:gsLst>
              <a:lin ang="0"/>
            </a:gradFill>
            <a:ln cap="rnd">
              <a:noFill/>
              <a:prstDash val="solid"/>
              <a:round/>
            </a:ln>
          </p:spPr>
          <p:txBody>
            <a:bodyPr/>
            <a:lstStyle/>
            <a:p>
              <a:endParaRPr lang="en-US"/>
            </a:p>
          </p:txBody>
        </p:sp>
        <p:sp>
          <p:nvSpPr>
            <p:cNvPr id="15" name="TextBox 15"/>
            <p:cNvSpPr txBox="1"/>
            <p:nvPr/>
          </p:nvSpPr>
          <p:spPr>
            <a:xfrm>
              <a:off x="0" y="-247650"/>
              <a:ext cx="590057" cy="775573"/>
            </a:xfrm>
            <a:prstGeom prst="rect">
              <a:avLst/>
            </a:prstGeom>
          </p:spPr>
          <p:txBody>
            <a:bodyPr lIns="50800" tIns="50800" rIns="50800" bIns="50800" rtlCol="0" anchor="ctr"/>
            <a:lstStyle/>
            <a:p>
              <a:pPr marL="0" lvl="0" indent="0" algn="ctr">
                <a:lnSpc>
                  <a:spcPts val="5062"/>
                </a:lnSpc>
                <a:spcBef>
                  <a:spcPct val="0"/>
                </a:spcBef>
              </a:pPr>
              <a:endParaRPr/>
            </a:p>
          </p:txBody>
        </p:sp>
      </p:grpSp>
      <p:sp>
        <p:nvSpPr>
          <p:cNvPr id="16" name="TextBox 16"/>
          <p:cNvSpPr txBox="1"/>
          <p:nvPr/>
        </p:nvSpPr>
        <p:spPr>
          <a:xfrm>
            <a:off x="4679457" y="1146050"/>
            <a:ext cx="4045698" cy="1226490"/>
          </a:xfrm>
          <a:prstGeom prst="rect">
            <a:avLst/>
          </a:prstGeom>
        </p:spPr>
        <p:txBody>
          <a:bodyPr lIns="0" tIns="0" rIns="0" bIns="0" rtlCol="0" anchor="t">
            <a:spAutoFit/>
          </a:bodyPr>
          <a:lstStyle/>
          <a:p>
            <a:pPr algn="l">
              <a:lnSpc>
                <a:spcPts val="10504"/>
              </a:lnSpc>
            </a:pPr>
            <a:r>
              <a:rPr lang="en-US" sz="8444" b="1" spc="-194" dirty="0">
                <a:solidFill>
                  <a:srgbClr val="FF654A"/>
                </a:solidFill>
                <a:latin typeface="Barlow Condensed Semi-Bold"/>
                <a:ea typeface="Barlow Condensed Semi-Bold"/>
                <a:cs typeface="Barlow Condensed Semi-Bold"/>
                <a:sym typeface="Barlow Condensed Semi-Bold"/>
              </a:rPr>
              <a:t>Process</a:t>
            </a:r>
          </a:p>
        </p:txBody>
      </p:sp>
      <p:sp>
        <p:nvSpPr>
          <p:cNvPr id="17" name="Freeform 17"/>
          <p:cNvSpPr/>
          <p:nvPr/>
        </p:nvSpPr>
        <p:spPr>
          <a:xfrm>
            <a:off x="878265" y="3255504"/>
            <a:ext cx="1389967" cy="1324259"/>
          </a:xfrm>
          <a:custGeom>
            <a:avLst/>
            <a:gdLst/>
            <a:ahLst/>
            <a:cxnLst/>
            <a:rect l="l" t="t" r="r" b="b"/>
            <a:pathLst>
              <a:path w="1389967" h="1324259">
                <a:moveTo>
                  <a:pt x="0" y="0"/>
                </a:moveTo>
                <a:lnTo>
                  <a:pt x="1389967" y="0"/>
                </a:lnTo>
                <a:lnTo>
                  <a:pt x="1389967" y="1324260"/>
                </a:lnTo>
                <a:lnTo>
                  <a:pt x="0" y="13242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TextBox 9">
            <a:extLst>
              <a:ext uri="{FF2B5EF4-FFF2-40B4-BE49-F238E27FC236}">
                <a16:creationId xmlns:a16="http://schemas.microsoft.com/office/drawing/2014/main" id="{A6C3E205-31F1-6124-229E-910E071301E8}"/>
              </a:ext>
            </a:extLst>
          </p:cNvPr>
          <p:cNvSpPr txBox="1"/>
          <p:nvPr/>
        </p:nvSpPr>
        <p:spPr>
          <a:xfrm>
            <a:off x="11891301" y="7273884"/>
            <a:ext cx="4953000" cy="948978"/>
          </a:xfrm>
          <a:prstGeom prst="rect">
            <a:avLst/>
          </a:prstGeom>
        </p:spPr>
        <p:txBody>
          <a:bodyPr wrap="square" lIns="0" tIns="0" rIns="0" bIns="0" rtlCol="0" anchor="t">
            <a:spAutoFit/>
          </a:bodyPr>
          <a:lstStyle/>
          <a:p>
            <a:pPr algn="l">
              <a:lnSpc>
                <a:spcPts val="3704"/>
              </a:lnSpc>
            </a:pPr>
            <a:r>
              <a:rPr lang="en-US" sz="4000" b="1" dirty="0">
                <a:solidFill>
                  <a:srgbClr val="FFFFFF"/>
                </a:solidFill>
                <a:latin typeface="Barlow Condensed Semi-Bold"/>
                <a:ea typeface="Barlow Condensed Semi-Bold"/>
                <a:cs typeface="Barlow Condensed Semi-Bold"/>
                <a:sym typeface="Barlow Condensed Semi-Bold"/>
              </a:rPr>
              <a:t>Learning rate scheduler (</a:t>
            </a:r>
            <a:r>
              <a:rPr lang="en-US" sz="4000" b="1" dirty="0" err="1">
                <a:solidFill>
                  <a:srgbClr val="FFFFFF"/>
                </a:solidFill>
                <a:latin typeface="Barlow Condensed Semi-Bold"/>
                <a:ea typeface="Barlow Condensed Semi-Bold"/>
                <a:cs typeface="Barlow Condensed Semi-Bold"/>
                <a:sym typeface="Barlow Condensed Semi-Bold"/>
              </a:rPr>
              <a:t>ReduceOnPlateau</a:t>
            </a:r>
            <a:r>
              <a:rPr lang="en-US" sz="4000" b="1" dirty="0">
                <a:solidFill>
                  <a:srgbClr val="FFFFFF"/>
                </a:solidFill>
                <a:latin typeface="Barlow Condensed Semi-Bold"/>
                <a:ea typeface="Barlow Condensed Semi-Bold"/>
                <a:cs typeface="Barlow Condensed Semi-Bold"/>
                <a:sym typeface="Barlow Condensed Semi-Bold"/>
              </a:rPr>
              <a:t>):</a:t>
            </a:r>
          </a:p>
        </p:txBody>
      </p:sp>
      <p:sp>
        <p:nvSpPr>
          <p:cNvPr id="19" name="TextBox 11">
            <a:extLst>
              <a:ext uri="{FF2B5EF4-FFF2-40B4-BE49-F238E27FC236}">
                <a16:creationId xmlns:a16="http://schemas.microsoft.com/office/drawing/2014/main" id="{03BA5FD1-B057-0666-AA44-E6010124DC92}"/>
              </a:ext>
            </a:extLst>
          </p:cNvPr>
          <p:cNvSpPr txBox="1"/>
          <p:nvPr/>
        </p:nvSpPr>
        <p:spPr>
          <a:xfrm>
            <a:off x="12146940" y="8337505"/>
            <a:ext cx="6045719" cy="1128514"/>
          </a:xfrm>
          <a:prstGeom prst="rect">
            <a:avLst/>
          </a:prstGeom>
        </p:spPr>
        <p:txBody>
          <a:bodyPr lIns="0" tIns="0" rIns="0" bIns="0" rtlCol="0" anchor="t">
            <a:spAutoFit/>
          </a:bodyPr>
          <a:lstStyle/>
          <a:p>
            <a:pPr marL="0" lvl="0" indent="0" algn="l">
              <a:lnSpc>
                <a:spcPts val="2197"/>
              </a:lnSpc>
              <a:spcBef>
                <a:spcPct val="0"/>
              </a:spcBef>
            </a:pPr>
            <a:r>
              <a:rPr lang="en-US" sz="2000" spc="72" dirty="0">
                <a:solidFill>
                  <a:srgbClr val="FFFFFF"/>
                </a:solidFill>
                <a:latin typeface="Montserrat"/>
                <a:ea typeface="Montserrat"/>
                <a:cs typeface="Montserrat"/>
                <a:sym typeface="Montserrat"/>
              </a:rPr>
              <a:t>used the </a:t>
            </a:r>
            <a:r>
              <a:rPr lang="en-US" sz="2000" spc="72" dirty="0" err="1">
                <a:solidFill>
                  <a:srgbClr val="FFFFFF"/>
                </a:solidFill>
                <a:latin typeface="Montserrat"/>
                <a:ea typeface="Montserrat"/>
                <a:cs typeface="Montserrat"/>
                <a:sym typeface="Montserrat"/>
              </a:rPr>
              <a:t>ReduceLROnPlateau</a:t>
            </a:r>
            <a:r>
              <a:rPr lang="en-US" sz="2000" spc="72" dirty="0">
                <a:solidFill>
                  <a:srgbClr val="FFFFFF"/>
                </a:solidFill>
                <a:latin typeface="Montserrat"/>
                <a:ea typeface="Montserrat"/>
                <a:cs typeface="Montserrat"/>
                <a:sym typeface="Montserrat"/>
              </a:rPr>
              <a:t> scheduler to adjust the learning rate dynamically.</a:t>
            </a:r>
          </a:p>
          <a:p>
            <a:pPr marL="0" lvl="0" indent="0" algn="l">
              <a:lnSpc>
                <a:spcPts val="2197"/>
              </a:lnSpc>
              <a:spcBef>
                <a:spcPct val="0"/>
              </a:spcBef>
            </a:pPr>
            <a:r>
              <a:rPr lang="en-US" sz="2000" spc="72" dirty="0">
                <a:solidFill>
                  <a:srgbClr val="FFFFFF"/>
                </a:solidFill>
                <a:latin typeface="Montserrat"/>
                <a:ea typeface="Montserrat"/>
                <a:cs typeface="Montserrat"/>
                <a:sym typeface="Montserrat"/>
              </a:rPr>
              <a:t> When validation loss stopped improving, the learning rate was reduced </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440431">
            <a:off x="-5585541" y="4229360"/>
            <a:ext cx="13790593" cy="14960209"/>
          </a:xfrm>
          <a:custGeom>
            <a:avLst/>
            <a:gdLst/>
            <a:ahLst/>
            <a:cxnLst/>
            <a:rect l="l" t="t" r="r" b="b"/>
            <a:pathLst>
              <a:path w="13790593" h="14960209">
                <a:moveTo>
                  <a:pt x="0" y="0"/>
                </a:moveTo>
                <a:lnTo>
                  <a:pt x="13790593" y="0"/>
                </a:lnTo>
                <a:lnTo>
                  <a:pt x="13790593" y="14960210"/>
                </a:lnTo>
                <a:lnTo>
                  <a:pt x="0" y="14960210"/>
                </a:lnTo>
                <a:lnTo>
                  <a:pt x="0" y="0"/>
                </a:lnTo>
                <a:close/>
              </a:path>
            </a:pathLst>
          </a:custGeom>
          <a:blipFill>
            <a:blip r:embed="rId2">
              <a:alphaModFix amt="5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79360" y="3889460"/>
            <a:ext cx="4788965" cy="4422433"/>
            <a:chOff x="0" y="0"/>
            <a:chExt cx="912645" cy="823329"/>
          </a:xfrm>
        </p:grpSpPr>
        <p:sp>
          <p:nvSpPr>
            <p:cNvPr id="4" name="Freeform 4"/>
            <p:cNvSpPr/>
            <p:nvPr/>
          </p:nvSpPr>
          <p:spPr>
            <a:xfrm>
              <a:off x="0" y="0"/>
              <a:ext cx="912645" cy="823329"/>
            </a:xfrm>
            <a:custGeom>
              <a:avLst/>
              <a:gdLst/>
              <a:ahLst/>
              <a:cxnLst/>
              <a:rect l="l" t="t" r="r" b="b"/>
              <a:pathLst>
                <a:path w="912645" h="823329">
                  <a:moveTo>
                    <a:pt x="101196" y="0"/>
                  </a:moveTo>
                  <a:lnTo>
                    <a:pt x="811449" y="0"/>
                  </a:lnTo>
                  <a:cubicBezTo>
                    <a:pt x="838288" y="0"/>
                    <a:pt x="864027" y="10662"/>
                    <a:pt x="883005" y="29640"/>
                  </a:cubicBezTo>
                  <a:cubicBezTo>
                    <a:pt x="901983" y="48617"/>
                    <a:pt x="912645" y="74357"/>
                    <a:pt x="912645" y="101196"/>
                  </a:cubicBezTo>
                  <a:lnTo>
                    <a:pt x="912645" y="722133"/>
                  </a:lnTo>
                  <a:cubicBezTo>
                    <a:pt x="912645" y="778022"/>
                    <a:pt x="867338" y="823329"/>
                    <a:pt x="811449" y="823329"/>
                  </a:cubicBezTo>
                  <a:lnTo>
                    <a:pt x="101196" y="823329"/>
                  </a:lnTo>
                  <a:cubicBezTo>
                    <a:pt x="45307" y="823329"/>
                    <a:pt x="0" y="778022"/>
                    <a:pt x="0" y="722133"/>
                  </a:cubicBezTo>
                  <a:lnTo>
                    <a:pt x="0" y="101196"/>
                  </a:lnTo>
                  <a:cubicBezTo>
                    <a:pt x="0" y="45307"/>
                    <a:pt x="45307" y="0"/>
                    <a:pt x="101196" y="0"/>
                  </a:cubicBezTo>
                  <a:close/>
                </a:path>
              </a:pathLst>
            </a:custGeom>
            <a:blipFill>
              <a:blip r:embed="rId4"/>
              <a:stretch>
                <a:fillRect l="-17702" r="-17702"/>
              </a:stretch>
            </a:blipFill>
          </p:spPr>
          <p:txBody>
            <a:bodyPr/>
            <a:lstStyle/>
            <a:p>
              <a:endParaRPr lang="en-US"/>
            </a:p>
          </p:txBody>
        </p:sp>
      </p:grpSp>
      <p:sp>
        <p:nvSpPr>
          <p:cNvPr id="5" name="TextBox 5"/>
          <p:cNvSpPr txBox="1"/>
          <p:nvPr/>
        </p:nvSpPr>
        <p:spPr>
          <a:xfrm>
            <a:off x="1198345" y="1291544"/>
            <a:ext cx="10443625" cy="1141338"/>
          </a:xfrm>
          <a:prstGeom prst="rect">
            <a:avLst/>
          </a:prstGeom>
        </p:spPr>
        <p:txBody>
          <a:bodyPr wrap="square" lIns="0" tIns="0" rIns="0" bIns="0" rtlCol="0" anchor="t">
            <a:spAutoFit/>
          </a:bodyPr>
          <a:lstStyle/>
          <a:p>
            <a:pPr algn="l">
              <a:lnSpc>
                <a:spcPts val="8946"/>
              </a:lnSpc>
            </a:pPr>
            <a:r>
              <a:rPr lang="en-US" sz="8440" dirty="0">
                <a:solidFill>
                  <a:srgbClr val="FFFFFF"/>
                </a:solidFill>
                <a:latin typeface="Barlow Condensed"/>
                <a:ea typeface="Barlow Condensed"/>
                <a:cs typeface="Barlow Condensed"/>
                <a:sym typeface="Barlow Condensed"/>
              </a:rPr>
              <a:t>Training  and Evaluation</a:t>
            </a:r>
          </a:p>
        </p:txBody>
      </p:sp>
      <p:sp>
        <p:nvSpPr>
          <p:cNvPr id="6" name="TextBox 6"/>
          <p:cNvSpPr txBox="1"/>
          <p:nvPr/>
        </p:nvSpPr>
        <p:spPr>
          <a:xfrm>
            <a:off x="8462275" y="4038096"/>
            <a:ext cx="2466116" cy="481899"/>
          </a:xfrm>
          <a:prstGeom prst="rect">
            <a:avLst/>
          </a:prstGeom>
        </p:spPr>
        <p:txBody>
          <a:bodyPr lIns="0" tIns="0" rIns="0" bIns="0" rtlCol="0" anchor="t">
            <a:spAutoFit/>
          </a:bodyPr>
          <a:lstStyle/>
          <a:p>
            <a:pPr algn="l">
              <a:lnSpc>
                <a:spcPts val="3704"/>
              </a:lnSpc>
            </a:pPr>
            <a:r>
              <a:rPr lang="en-US" sz="3249" b="1" dirty="0">
                <a:solidFill>
                  <a:srgbClr val="FFFFFF"/>
                </a:solidFill>
                <a:latin typeface="Barlow Condensed Semi-Bold"/>
                <a:ea typeface="Barlow Condensed Semi-Bold"/>
                <a:cs typeface="Barlow Condensed Semi-Bold"/>
                <a:sym typeface="Barlow Condensed Semi-Bold"/>
              </a:rPr>
              <a:t>RNN:</a:t>
            </a:r>
          </a:p>
        </p:txBody>
      </p:sp>
      <p:sp>
        <p:nvSpPr>
          <p:cNvPr id="7" name="TextBox 7"/>
          <p:cNvSpPr txBox="1"/>
          <p:nvPr/>
        </p:nvSpPr>
        <p:spPr>
          <a:xfrm>
            <a:off x="8502161" y="5529760"/>
            <a:ext cx="2754493" cy="474489"/>
          </a:xfrm>
          <a:prstGeom prst="rect">
            <a:avLst/>
          </a:prstGeom>
        </p:spPr>
        <p:txBody>
          <a:bodyPr lIns="0" tIns="0" rIns="0" bIns="0" rtlCol="0" anchor="t">
            <a:spAutoFit/>
          </a:bodyPr>
          <a:lstStyle/>
          <a:p>
            <a:pPr algn="l">
              <a:lnSpc>
                <a:spcPts val="3704"/>
              </a:lnSpc>
            </a:pPr>
            <a:r>
              <a:rPr lang="en-US" sz="3249" b="1" dirty="0">
                <a:solidFill>
                  <a:srgbClr val="FFFFFF"/>
                </a:solidFill>
                <a:latin typeface="Barlow Condensed Semi-Bold"/>
                <a:ea typeface="Barlow Condensed Semi-Bold"/>
                <a:cs typeface="Barlow Condensed Semi-Bold"/>
                <a:sym typeface="Barlow Condensed Semi-Bold"/>
              </a:rPr>
              <a:t>Bi-RNN:</a:t>
            </a:r>
          </a:p>
        </p:txBody>
      </p:sp>
      <p:sp>
        <p:nvSpPr>
          <p:cNvPr id="8" name="Freeform 8"/>
          <p:cNvSpPr/>
          <p:nvPr/>
        </p:nvSpPr>
        <p:spPr>
          <a:xfrm rot="-7384885">
            <a:off x="10889364" y="-5012750"/>
            <a:ext cx="12739872" cy="10414846"/>
          </a:xfrm>
          <a:custGeom>
            <a:avLst/>
            <a:gdLst/>
            <a:ahLst/>
            <a:cxnLst/>
            <a:rect l="l" t="t" r="r" b="b"/>
            <a:pathLst>
              <a:path w="12739872" h="10414846">
                <a:moveTo>
                  <a:pt x="0" y="0"/>
                </a:moveTo>
                <a:lnTo>
                  <a:pt x="12739872" y="0"/>
                </a:lnTo>
                <a:lnTo>
                  <a:pt x="12739872" y="10414846"/>
                </a:lnTo>
                <a:lnTo>
                  <a:pt x="0" y="10414846"/>
                </a:lnTo>
                <a:lnTo>
                  <a:pt x="0" y="0"/>
                </a:lnTo>
                <a:close/>
              </a:path>
            </a:pathLst>
          </a:custGeom>
          <a:blipFill>
            <a:blip r:embed="rId5">
              <a:alphaModFix amt="74000"/>
            </a:blip>
            <a:stretch>
              <a:fillRect/>
            </a:stretch>
          </a:blipFill>
        </p:spPr>
        <p:txBody>
          <a:bodyPr/>
          <a:lstStyle/>
          <a:p>
            <a:endParaRPr lang="en-US" dirty="0"/>
          </a:p>
        </p:txBody>
      </p:sp>
      <p:sp>
        <p:nvSpPr>
          <p:cNvPr id="9" name="TextBox 9"/>
          <p:cNvSpPr txBox="1"/>
          <p:nvPr/>
        </p:nvSpPr>
        <p:spPr>
          <a:xfrm>
            <a:off x="12909330" y="4038096"/>
            <a:ext cx="3953393" cy="481899"/>
          </a:xfrm>
          <a:prstGeom prst="rect">
            <a:avLst/>
          </a:prstGeom>
        </p:spPr>
        <p:txBody>
          <a:bodyPr lIns="0" tIns="0" rIns="0" bIns="0" rtlCol="0" anchor="t">
            <a:spAutoFit/>
          </a:bodyPr>
          <a:lstStyle/>
          <a:p>
            <a:pPr algn="l">
              <a:lnSpc>
                <a:spcPts val="3704"/>
              </a:lnSpc>
            </a:pPr>
            <a:r>
              <a:rPr lang="en-US" sz="3249" b="1" dirty="0">
                <a:solidFill>
                  <a:srgbClr val="FFFFFF"/>
                </a:solidFill>
                <a:latin typeface="Barlow Condensed Semi-Bold"/>
                <a:ea typeface="Barlow Condensed Semi-Bold"/>
                <a:cs typeface="Barlow Condensed Semi-Bold"/>
                <a:sym typeface="Barlow Condensed Semi-Bold"/>
              </a:rPr>
              <a:t>LSTM:</a:t>
            </a:r>
          </a:p>
        </p:txBody>
      </p:sp>
      <p:sp>
        <p:nvSpPr>
          <p:cNvPr id="10" name="TextBox 10"/>
          <p:cNvSpPr txBox="1"/>
          <p:nvPr/>
        </p:nvSpPr>
        <p:spPr>
          <a:xfrm>
            <a:off x="12947908" y="5529761"/>
            <a:ext cx="3953393" cy="474489"/>
          </a:xfrm>
          <a:prstGeom prst="rect">
            <a:avLst/>
          </a:prstGeom>
        </p:spPr>
        <p:txBody>
          <a:bodyPr lIns="0" tIns="0" rIns="0" bIns="0" rtlCol="0" anchor="t">
            <a:spAutoFit/>
          </a:bodyPr>
          <a:lstStyle/>
          <a:p>
            <a:pPr algn="l">
              <a:lnSpc>
                <a:spcPts val="3704"/>
              </a:lnSpc>
            </a:pPr>
            <a:r>
              <a:rPr lang="en-US" sz="3249" b="1">
                <a:solidFill>
                  <a:srgbClr val="FFFFFF"/>
                </a:solidFill>
                <a:latin typeface="Barlow Condensed Semi-Bold"/>
                <a:ea typeface="Barlow Condensed Semi-Bold"/>
                <a:cs typeface="Barlow Condensed Semi-Bold"/>
                <a:sym typeface="Barlow Condensed Semi-Bold"/>
              </a:rPr>
              <a:t>Bi-LSTM:</a:t>
            </a:r>
            <a:endParaRPr lang="en-US" sz="3249" b="1" dirty="0">
              <a:solidFill>
                <a:srgbClr val="FFFFFF"/>
              </a:solidFill>
              <a:latin typeface="Barlow Condensed Semi-Bold"/>
              <a:ea typeface="Barlow Condensed Semi-Bold"/>
              <a:cs typeface="Barlow Condensed Semi-Bold"/>
              <a:sym typeface="Barlow Condensed Semi-Bold"/>
            </a:endParaRPr>
          </a:p>
        </p:txBody>
      </p:sp>
      <p:sp>
        <p:nvSpPr>
          <p:cNvPr id="11" name="TextBox 11"/>
          <p:cNvSpPr txBox="1"/>
          <p:nvPr/>
        </p:nvSpPr>
        <p:spPr>
          <a:xfrm>
            <a:off x="8462275" y="4665489"/>
            <a:ext cx="3133294" cy="543482"/>
          </a:xfrm>
          <a:prstGeom prst="rect">
            <a:avLst/>
          </a:prstGeom>
        </p:spPr>
        <p:txBody>
          <a:bodyPr lIns="0" tIns="0" rIns="0" bIns="0" rtlCol="0" anchor="t">
            <a:spAutoFit/>
          </a:bodyPr>
          <a:lstStyle/>
          <a:p>
            <a:pPr marL="0" lvl="0" indent="0" algn="l">
              <a:lnSpc>
                <a:spcPts val="2197"/>
              </a:lnSpc>
              <a:spcBef>
                <a:spcPct val="0"/>
              </a:spcBef>
            </a:pPr>
            <a:r>
              <a:rPr lang="en-US" sz="1569" spc="72" dirty="0">
                <a:solidFill>
                  <a:srgbClr val="FFFFFF"/>
                </a:solidFill>
                <a:latin typeface="Montserrat"/>
                <a:ea typeface="Montserrat"/>
                <a:cs typeface="Montserrat"/>
                <a:sym typeface="Montserrat"/>
              </a:rPr>
              <a:t>Converged after 41 epochs</a:t>
            </a:r>
          </a:p>
          <a:p>
            <a:pPr marL="0" lvl="0" indent="0" algn="l">
              <a:lnSpc>
                <a:spcPts val="2197"/>
              </a:lnSpc>
              <a:spcBef>
                <a:spcPct val="0"/>
              </a:spcBef>
            </a:pPr>
            <a:r>
              <a:rPr lang="en-US" sz="1569" spc="72" dirty="0">
                <a:solidFill>
                  <a:srgbClr val="FFFFFF"/>
                </a:solidFill>
                <a:latin typeface="Montserrat"/>
                <a:ea typeface="Montserrat"/>
                <a:cs typeface="Montserrat"/>
                <a:sym typeface="Montserrat"/>
              </a:rPr>
              <a:t>Test Accuracy ≈ 89.41%</a:t>
            </a:r>
          </a:p>
        </p:txBody>
      </p:sp>
      <p:sp>
        <p:nvSpPr>
          <p:cNvPr id="12" name="TextBox 12"/>
          <p:cNvSpPr txBox="1"/>
          <p:nvPr/>
        </p:nvSpPr>
        <p:spPr>
          <a:xfrm>
            <a:off x="8502161" y="6306903"/>
            <a:ext cx="3674283" cy="825611"/>
          </a:xfrm>
          <a:prstGeom prst="rect">
            <a:avLst/>
          </a:prstGeom>
        </p:spPr>
        <p:txBody>
          <a:bodyPr lIns="0" tIns="0" rIns="0" bIns="0" rtlCol="0" anchor="t">
            <a:spAutoFit/>
          </a:bodyPr>
          <a:lstStyle/>
          <a:p>
            <a:pPr marL="0" lvl="0" indent="0" algn="l">
              <a:lnSpc>
                <a:spcPts val="2197"/>
              </a:lnSpc>
              <a:spcBef>
                <a:spcPct val="0"/>
              </a:spcBef>
            </a:pPr>
            <a:r>
              <a:rPr lang="en-US" sz="1569" spc="72" dirty="0">
                <a:solidFill>
                  <a:srgbClr val="FFFFFF"/>
                </a:solidFill>
                <a:latin typeface="Montserrat"/>
                <a:ea typeface="Montserrat"/>
                <a:cs typeface="Montserrat"/>
                <a:sym typeface="Montserrat"/>
              </a:rPr>
              <a:t>Slightly improved context capture using </a:t>
            </a:r>
            <a:r>
              <a:rPr lang="en-US" sz="1569" spc="72" dirty="0" err="1">
                <a:solidFill>
                  <a:srgbClr val="FFFFFF"/>
                </a:solidFill>
                <a:latin typeface="Montserrat"/>
                <a:ea typeface="Montserrat"/>
                <a:cs typeface="Montserrat"/>
                <a:sym typeface="Montserrat"/>
              </a:rPr>
              <a:t>bidirectionalityTest</a:t>
            </a:r>
            <a:r>
              <a:rPr lang="en-US" sz="1569" spc="72" dirty="0">
                <a:solidFill>
                  <a:srgbClr val="FFFFFF"/>
                </a:solidFill>
                <a:latin typeface="Montserrat"/>
                <a:ea typeface="Montserrat"/>
                <a:cs typeface="Montserrat"/>
                <a:sym typeface="Montserrat"/>
              </a:rPr>
              <a:t> Accuracy ≈ 89.47%</a:t>
            </a:r>
          </a:p>
        </p:txBody>
      </p:sp>
      <p:sp>
        <p:nvSpPr>
          <p:cNvPr id="13" name="TextBox 13"/>
          <p:cNvSpPr txBox="1"/>
          <p:nvPr/>
        </p:nvSpPr>
        <p:spPr>
          <a:xfrm>
            <a:off x="12909330" y="4665489"/>
            <a:ext cx="3674283" cy="543482"/>
          </a:xfrm>
          <a:prstGeom prst="rect">
            <a:avLst/>
          </a:prstGeom>
        </p:spPr>
        <p:txBody>
          <a:bodyPr lIns="0" tIns="0" rIns="0" bIns="0" rtlCol="0" anchor="t">
            <a:spAutoFit/>
          </a:bodyPr>
          <a:lstStyle/>
          <a:p>
            <a:pPr marL="0" lvl="0" indent="0" algn="l">
              <a:lnSpc>
                <a:spcPts val="2197"/>
              </a:lnSpc>
              <a:spcBef>
                <a:spcPct val="0"/>
              </a:spcBef>
            </a:pPr>
            <a:r>
              <a:rPr lang="en-US" sz="1569" spc="72" dirty="0">
                <a:solidFill>
                  <a:srgbClr val="FFFFFF"/>
                </a:solidFill>
                <a:latin typeface="Montserrat"/>
                <a:ea typeface="Montserrat"/>
                <a:cs typeface="Montserrat"/>
                <a:sym typeface="Montserrat"/>
              </a:rPr>
              <a:t>Converged faster (≈22 epochs)</a:t>
            </a:r>
          </a:p>
          <a:p>
            <a:pPr marL="0" lvl="0" indent="0" algn="l">
              <a:lnSpc>
                <a:spcPts val="2197"/>
              </a:lnSpc>
              <a:spcBef>
                <a:spcPct val="0"/>
              </a:spcBef>
            </a:pPr>
            <a:r>
              <a:rPr lang="en-US" sz="1569" spc="72" dirty="0">
                <a:solidFill>
                  <a:srgbClr val="FFFFFF"/>
                </a:solidFill>
                <a:latin typeface="Montserrat"/>
                <a:ea typeface="Montserrat"/>
                <a:cs typeface="Montserrat"/>
                <a:sym typeface="Montserrat"/>
              </a:rPr>
              <a:t>Test Accuracy ≈ 89.61%</a:t>
            </a:r>
          </a:p>
        </p:txBody>
      </p:sp>
      <p:sp>
        <p:nvSpPr>
          <p:cNvPr id="14" name="TextBox 14"/>
          <p:cNvSpPr txBox="1"/>
          <p:nvPr/>
        </p:nvSpPr>
        <p:spPr>
          <a:xfrm>
            <a:off x="12909329" y="6345155"/>
            <a:ext cx="3953393" cy="543482"/>
          </a:xfrm>
          <a:prstGeom prst="rect">
            <a:avLst/>
          </a:prstGeom>
        </p:spPr>
        <p:txBody>
          <a:bodyPr lIns="0" tIns="0" rIns="0" bIns="0" rtlCol="0" anchor="t">
            <a:spAutoFit/>
          </a:bodyPr>
          <a:lstStyle/>
          <a:p>
            <a:pPr marL="0" lvl="0" indent="0" algn="l">
              <a:lnSpc>
                <a:spcPts val="2197"/>
              </a:lnSpc>
              <a:spcBef>
                <a:spcPct val="0"/>
              </a:spcBef>
            </a:pPr>
            <a:r>
              <a:rPr lang="en-US" sz="1569" spc="72" dirty="0">
                <a:solidFill>
                  <a:srgbClr val="FFFFFF"/>
                </a:solidFill>
                <a:latin typeface="Montserrat"/>
                <a:ea typeface="Montserrat"/>
                <a:cs typeface="Montserrat"/>
                <a:sym typeface="Montserrat"/>
              </a:rPr>
              <a:t>Best performance with bidirectional LSTM </a:t>
            </a:r>
            <a:r>
              <a:rPr lang="en-US" sz="1569" spc="72" dirty="0" err="1">
                <a:solidFill>
                  <a:srgbClr val="FFFFFF"/>
                </a:solidFill>
                <a:latin typeface="Montserrat"/>
                <a:ea typeface="Montserrat"/>
                <a:cs typeface="Montserrat"/>
                <a:sym typeface="Montserrat"/>
              </a:rPr>
              <a:t>layersTest</a:t>
            </a:r>
            <a:r>
              <a:rPr lang="en-US" sz="1569" spc="72" dirty="0">
                <a:solidFill>
                  <a:srgbClr val="FFFFFF"/>
                </a:solidFill>
                <a:latin typeface="Montserrat"/>
                <a:ea typeface="Montserrat"/>
                <a:cs typeface="Montserrat"/>
                <a:sym typeface="Montserrat"/>
              </a:rPr>
              <a:t> Accuracy ≈ 89.73%</a:t>
            </a:r>
          </a:p>
        </p:txBody>
      </p:sp>
      <p:grpSp>
        <p:nvGrpSpPr>
          <p:cNvPr id="15" name="Group 15"/>
          <p:cNvGrpSpPr/>
          <p:nvPr/>
        </p:nvGrpSpPr>
        <p:grpSpPr>
          <a:xfrm>
            <a:off x="453063" y="2915404"/>
            <a:ext cx="2240371" cy="2004459"/>
            <a:chOff x="0" y="0"/>
            <a:chExt cx="590057" cy="527923"/>
          </a:xfrm>
        </p:grpSpPr>
        <p:sp>
          <p:nvSpPr>
            <p:cNvPr id="16" name="Freeform 16"/>
            <p:cNvSpPr/>
            <p:nvPr/>
          </p:nvSpPr>
          <p:spPr>
            <a:xfrm>
              <a:off x="0" y="0"/>
              <a:ext cx="590057" cy="527923"/>
            </a:xfrm>
            <a:custGeom>
              <a:avLst/>
              <a:gdLst/>
              <a:ahLst/>
              <a:cxnLst/>
              <a:rect l="l" t="t" r="r" b="b"/>
              <a:pathLst>
                <a:path w="590057" h="527923">
                  <a:moveTo>
                    <a:pt x="76024" y="0"/>
                  </a:moveTo>
                  <a:lnTo>
                    <a:pt x="514032" y="0"/>
                  </a:lnTo>
                  <a:cubicBezTo>
                    <a:pt x="556019" y="0"/>
                    <a:pt x="590057" y="34037"/>
                    <a:pt x="590057" y="76024"/>
                  </a:cubicBezTo>
                  <a:lnTo>
                    <a:pt x="590057" y="451899"/>
                  </a:lnTo>
                  <a:cubicBezTo>
                    <a:pt x="590057" y="493886"/>
                    <a:pt x="556019" y="527923"/>
                    <a:pt x="514032" y="527923"/>
                  </a:cubicBezTo>
                  <a:lnTo>
                    <a:pt x="76024" y="527923"/>
                  </a:lnTo>
                  <a:cubicBezTo>
                    <a:pt x="34037" y="527923"/>
                    <a:pt x="0" y="493886"/>
                    <a:pt x="0" y="451899"/>
                  </a:cubicBezTo>
                  <a:lnTo>
                    <a:pt x="0" y="76024"/>
                  </a:lnTo>
                  <a:cubicBezTo>
                    <a:pt x="0" y="34037"/>
                    <a:pt x="34037" y="0"/>
                    <a:pt x="76024" y="0"/>
                  </a:cubicBezTo>
                  <a:close/>
                </a:path>
              </a:pathLst>
            </a:custGeom>
            <a:gradFill rotWithShape="1">
              <a:gsLst>
                <a:gs pos="0">
                  <a:srgbClr val="FF5757">
                    <a:alpha val="100000"/>
                  </a:srgbClr>
                </a:gs>
                <a:gs pos="100000">
                  <a:srgbClr val="8C52FF">
                    <a:alpha val="100000"/>
                  </a:srgbClr>
                </a:gs>
              </a:gsLst>
              <a:lin ang="0"/>
            </a:gradFill>
            <a:ln cap="rnd">
              <a:noFill/>
              <a:prstDash val="solid"/>
              <a:round/>
            </a:ln>
          </p:spPr>
          <p:txBody>
            <a:bodyPr/>
            <a:lstStyle/>
            <a:p>
              <a:endParaRPr lang="en-US"/>
            </a:p>
          </p:txBody>
        </p:sp>
        <p:sp>
          <p:nvSpPr>
            <p:cNvPr id="17" name="TextBox 17"/>
            <p:cNvSpPr txBox="1"/>
            <p:nvPr/>
          </p:nvSpPr>
          <p:spPr>
            <a:xfrm>
              <a:off x="0" y="-247650"/>
              <a:ext cx="590057" cy="775573"/>
            </a:xfrm>
            <a:prstGeom prst="rect">
              <a:avLst/>
            </a:prstGeom>
          </p:spPr>
          <p:txBody>
            <a:bodyPr lIns="50800" tIns="50800" rIns="50800" bIns="50800" rtlCol="0" anchor="ctr"/>
            <a:lstStyle/>
            <a:p>
              <a:pPr marL="0" lvl="0" indent="0" algn="ctr">
                <a:lnSpc>
                  <a:spcPts val="5062"/>
                </a:lnSpc>
                <a:spcBef>
                  <a:spcPct val="0"/>
                </a:spcBef>
              </a:pPr>
              <a:endParaRPr/>
            </a:p>
          </p:txBody>
        </p:sp>
      </p:grpSp>
      <p:sp>
        <p:nvSpPr>
          <p:cNvPr id="18" name="TextBox 18"/>
          <p:cNvSpPr txBox="1"/>
          <p:nvPr/>
        </p:nvSpPr>
        <p:spPr>
          <a:xfrm>
            <a:off x="11296540" y="1103851"/>
            <a:ext cx="5681703" cy="1226490"/>
          </a:xfrm>
          <a:prstGeom prst="rect">
            <a:avLst/>
          </a:prstGeom>
        </p:spPr>
        <p:txBody>
          <a:bodyPr lIns="0" tIns="0" rIns="0" bIns="0" rtlCol="0" anchor="t">
            <a:spAutoFit/>
          </a:bodyPr>
          <a:lstStyle/>
          <a:p>
            <a:pPr algn="l">
              <a:lnSpc>
                <a:spcPts val="10504"/>
              </a:lnSpc>
            </a:pPr>
            <a:r>
              <a:rPr lang="en-US" sz="8444" b="1" spc="-194" dirty="0">
                <a:solidFill>
                  <a:srgbClr val="FF654A"/>
                </a:solidFill>
                <a:latin typeface="Barlow Condensed Semi-Bold"/>
                <a:ea typeface="Barlow Condensed Semi-Bold"/>
                <a:cs typeface="Barlow Condensed Semi-Bold"/>
                <a:sym typeface="Barlow Condensed Semi-Bold"/>
              </a:rPr>
              <a:t>Results</a:t>
            </a:r>
          </a:p>
        </p:txBody>
      </p:sp>
      <p:sp>
        <p:nvSpPr>
          <p:cNvPr id="19" name="Freeform 19"/>
          <p:cNvSpPr/>
          <p:nvPr/>
        </p:nvSpPr>
        <p:spPr>
          <a:xfrm>
            <a:off x="878265" y="3255504"/>
            <a:ext cx="1389967" cy="1324259"/>
          </a:xfrm>
          <a:custGeom>
            <a:avLst/>
            <a:gdLst/>
            <a:ahLst/>
            <a:cxnLst/>
            <a:rect l="l" t="t" r="r" b="b"/>
            <a:pathLst>
              <a:path w="1389967" h="1324259">
                <a:moveTo>
                  <a:pt x="0" y="0"/>
                </a:moveTo>
                <a:lnTo>
                  <a:pt x="1389967" y="0"/>
                </a:lnTo>
                <a:lnTo>
                  <a:pt x="1389967" y="1324260"/>
                </a:lnTo>
                <a:lnTo>
                  <a:pt x="0" y="13242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7">
            <a:extLst>
              <a:ext uri="{FF2B5EF4-FFF2-40B4-BE49-F238E27FC236}">
                <a16:creationId xmlns:a16="http://schemas.microsoft.com/office/drawing/2014/main" id="{8A1C31BB-9375-81BC-EAEA-5AC7FABC7034}"/>
              </a:ext>
            </a:extLst>
          </p:cNvPr>
          <p:cNvSpPr txBox="1"/>
          <p:nvPr/>
        </p:nvSpPr>
        <p:spPr>
          <a:xfrm>
            <a:off x="5955315" y="7375856"/>
            <a:ext cx="13115573" cy="2372444"/>
          </a:xfrm>
          <a:prstGeom prst="rect">
            <a:avLst/>
          </a:prstGeom>
        </p:spPr>
        <p:txBody>
          <a:bodyPr wrap="square" lIns="0" tIns="0" rIns="0" bIns="0" rtlCol="0" anchor="t">
            <a:spAutoFit/>
          </a:bodyPr>
          <a:lstStyle/>
          <a:p>
            <a:pPr algn="l">
              <a:lnSpc>
                <a:spcPts val="3704"/>
              </a:lnSpc>
            </a:pPr>
            <a:r>
              <a:rPr lang="en-US" sz="3249" b="1" dirty="0">
                <a:solidFill>
                  <a:srgbClr val="FFFFFF"/>
                </a:solidFill>
                <a:latin typeface="Barlow Condensed Semi-Bold"/>
                <a:ea typeface="Barlow Condensed Semi-Bold"/>
                <a:cs typeface="Barlow Condensed Semi-Bold"/>
                <a:sym typeface="Barlow Condensed Semi-Bold"/>
              </a:rPr>
              <a:t>"</a:t>
            </a:r>
            <a:r>
              <a:rPr lang="en-US" sz="3200" b="1" dirty="0">
                <a:solidFill>
                  <a:srgbClr val="FFFFFF"/>
                </a:solidFill>
                <a:latin typeface="Barlow Condensed Semi-Bold"/>
                <a:ea typeface="Barlow Condensed Semi-Bold"/>
                <a:cs typeface="Barlow Condensed Semi-Bold"/>
                <a:sym typeface="Barlow Condensed Semi-Bold"/>
              </a:rPr>
              <a:t>All models achieved high validation and test accuracies (around 89%). The Bi-LSTM model, which leverages both forward and backward contexts with LSTM's gating mechanisms, reached the highest test accuracy. This suggests that for our dataset, incorporating bidirectional context with robust gating can offer a small but valuable performance boost."</a:t>
            </a:r>
            <a:endParaRPr lang="en-US" sz="3249" b="1" dirty="0">
              <a:solidFill>
                <a:srgbClr val="FFFFFF"/>
              </a:solidFill>
              <a:latin typeface="Barlow Condensed Semi-Bold"/>
              <a:ea typeface="Barlow Condensed Semi-Bold"/>
              <a:cs typeface="Barlow Condensed Semi-Bold"/>
              <a:sym typeface="Barlow Condensed Semi-Bold"/>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440431">
            <a:off x="-5783317" y="4512737"/>
            <a:ext cx="13790593" cy="14960209"/>
          </a:xfrm>
          <a:custGeom>
            <a:avLst/>
            <a:gdLst/>
            <a:ahLst/>
            <a:cxnLst/>
            <a:rect l="l" t="t" r="r" b="b"/>
            <a:pathLst>
              <a:path w="13790593" h="14960209">
                <a:moveTo>
                  <a:pt x="0" y="0"/>
                </a:moveTo>
                <a:lnTo>
                  <a:pt x="13790593" y="0"/>
                </a:lnTo>
                <a:lnTo>
                  <a:pt x="13790593" y="14960210"/>
                </a:lnTo>
                <a:lnTo>
                  <a:pt x="0" y="14960210"/>
                </a:lnTo>
                <a:lnTo>
                  <a:pt x="0" y="0"/>
                </a:lnTo>
                <a:close/>
              </a:path>
            </a:pathLst>
          </a:custGeom>
          <a:blipFill>
            <a:blip r:embed="rId2">
              <a:alphaModFix amt="5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7384885">
            <a:off x="10889364" y="-5012750"/>
            <a:ext cx="12739872" cy="10414846"/>
          </a:xfrm>
          <a:custGeom>
            <a:avLst/>
            <a:gdLst/>
            <a:ahLst/>
            <a:cxnLst/>
            <a:rect l="l" t="t" r="r" b="b"/>
            <a:pathLst>
              <a:path w="12739872" h="10414846">
                <a:moveTo>
                  <a:pt x="0" y="0"/>
                </a:moveTo>
                <a:lnTo>
                  <a:pt x="12739872" y="0"/>
                </a:lnTo>
                <a:lnTo>
                  <a:pt x="12739872" y="10414846"/>
                </a:lnTo>
                <a:lnTo>
                  <a:pt x="0" y="10414846"/>
                </a:lnTo>
                <a:lnTo>
                  <a:pt x="0" y="0"/>
                </a:lnTo>
                <a:close/>
              </a:path>
            </a:pathLst>
          </a:custGeom>
          <a:blipFill>
            <a:blip r:embed="rId4">
              <a:alphaModFix amt="74000"/>
            </a:blip>
            <a:stretch>
              <a:fillRect/>
            </a:stretch>
          </a:blipFill>
        </p:spPr>
        <p:txBody>
          <a:bodyPr/>
          <a:lstStyle/>
          <a:p>
            <a:endParaRPr lang="en-US"/>
          </a:p>
        </p:txBody>
      </p:sp>
      <p:sp>
        <p:nvSpPr>
          <p:cNvPr id="6" name="TextBox 6"/>
          <p:cNvSpPr txBox="1"/>
          <p:nvPr/>
        </p:nvSpPr>
        <p:spPr>
          <a:xfrm>
            <a:off x="8273091" y="2306147"/>
            <a:ext cx="11420502" cy="1141338"/>
          </a:xfrm>
          <a:prstGeom prst="rect">
            <a:avLst/>
          </a:prstGeom>
        </p:spPr>
        <p:txBody>
          <a:bodyPr lIns="0" tIns="0" rIns="0" bIns="0" rtlCol="0" anchor="t">
            <a:spAutoFit/>
          </a:bodyPr>
          <a:lstStyle/>
          <a:p>
            <a:pPr algn="l">
              <a:lnSpc>
                <a:spcPts val="8946"/>
              </a:lnSpc>
            </a:pPr>
            <a:r>
              <a:rPr lang="en-US" sz="8440" dirty="0">
                <a:solidFill>
                  <a:srgbClr val="FFFFFF"/>
                </a:solidFill>
                <a:latin typeface="Barlow Condensed"/>
                <a:ea typeface="Barlow Condensed"/>
                <a:cs typeface="Barlow Condensed"/>
                <a:sym typeface="Barlow Condensed"/>
              </a:rPr>
              <a:t>Questions?</a:t>
            </a:r>
          </a:p>
        </p:txBody>
      </p:sp>
      <p:sp>
        <p:nvSpPr>
          <p:cNvPr id="16" name="TextBox 16"/>
          <p:cNvSpPr txBox="1"/>
          <p:nvPr/>
        </p:nvSpPr>
        <p:spPr>
          <a:xfrm>
            <a:off x="8336636" y="5143500"/>
            <a:ext cx="9613855" cy="2573012"/>
          </a:xfrm>
          <a:prstGeom prst="rect">
            <a:avLst/>
          </a:prstGeom>
        </p:spPr>
        <p:txBody>
          <a:bodyPr wrap="square" lIns="0" tIns="0" rIns="0" bIns="0" rtlCol="0" anchor="t">
            <a:spAutoFit/>
          </a:bodyPr>
          <a:lstStyle/>
          <a:p>
            <a:pPr algn="l">
              <a:lnSpc>
                <a:spcPts val="10504"/>
              </a:lnSpc>
            </a:pPr>
            <a:r>
              <a:rPr lang="en-US" sz="8444" b="1" spc="-194" dirty="0">
                <a:solidFill>
                  <a:srgbClr val="FF654A"/>
                </a:solidFill>
                <a:latin typeface="Barlow Condensed Semi-Bold"/>
                <a:ea typeface="Barlow Condensed Semi-Bold"/>
                <a:cs typeface="Barlow Condensed Semi-Bold"/>
                <a:sym typeface="Barlow Condensed Semi-Bold"/>
              </a:rPr>
              <a:t> I'd be happy to discuss further!</a:t>
            </a:r>
          </a:p>
        </p:txBody>
      </p:sp>
      <p:pic>
        <p:nvPicPr>
          <p:cNvPr id="3" name="Picture 2" descr="A person touching a blue circle with text&#10;&#10;Description automatically generated">
            <a:extLst>
              <a:ext uri="{FF2B5EF4-FFF2-40B4-BE49-F238E27FC236}">
                <a16:creationId xmlns:a16="http://schemas.microsoft.com/office/drawing/2014/main" id="{61E80731-23A8-25DE-5399-AE3D8231D2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902216"/>
            <a:ext cx="7444611" cy="4965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1502</TotalTime>
  <Words>558</Words>
  <Application>Microsoft Office PowerPoint</Application>
  <PresentationFormat>Custom</PresentationFormat>
  <Paragraphs>87</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Barlow Condensed Medium</vt:lpstr>
      <vt:lpstr>Barlow Condensed</vt:lpstr>
      <vt:lpstr>Montserrat</vt:lpstr>
      <vt:lpstr>Barlow Condensed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Purple Gradient Computer Networking Technology Presentation</dc:title>
  <dc:creator>karen sameh</dc:creator>
  <cp:lastModifiedBy>Karen sameh</cp:lastModifiedBy>
  <cp:revision>23</cp:revision>
  <dcterms:created xsi:type="dcterms:W3CDTF">2006-08-16T00:00:00Z</dcterms:created>
  <dcterms:modified xsi:type="dcterms:W3CDTF">2025-02-09T10:48:28Z</dcterms:modified>
  <dc:identifier>DAGeEkrEyXs</dc:identifier>
</cp:coreProperties>
</file>